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8"/>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307" r:id="rId16"/>
    <p:sldId id="305" r:id="rId17"/>
    <p:sldId id="306" r:id="rId18"/>
    <p:sldId id="308" r:id="rId19"/>
    <p:sldId id="292" r:id="rId20"/>
    <p:sldId id="297" r:id="rId21"/>
    <p:sldId id="298" r:id="rId22"/>
    <p:sldId id="304" r:id="rId23"/>
    <p:sldId id="299" r:id="rId24"/>
    <p:sldId id="300" r:id="rId25"/>
    <p:sldId id="301" r:id="rId26"/>
    <p:sldId id="302" r:id="rId27"/>
    <p:sldId id="293" r:id="rId28"/>
    <p:sldId id="267" r:id="rId29"/>
    <p:sldId id="277" r:id="rId30"/>
    <p:sldId id="294" r:id="rId31"/>
    <p:sldId id="295" r:id="rId32"/>
    <p:sldId id="274" r:id="rId33"/>
    <p:sldId id="275" r:id="rId34"/>
    <p:sldId id="296" r:id="rId35"/>
    <p:sldId id="276" r:id="rId36"/>
    <p:sldId id="3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2081" autoAdjust="0"/>
  </p:normalViewPr>
  <p:slideViewPr>
    <p:cSldViewPr snapToGrid="0">
      <p:cViewPr varScale="1">
        <p:scale>
          <a:sx n="104" d="100"/>
          <a:sy n="104" d="100"/>
        </p:scale>
        <p:origin x="870" y="102"/>
      </p:cViewPr>
      <p:guideLst/>
    </p:cSldViewPr>
  </p:slideViewPr>
  <p:notesTextViewPr>
    <p:cViewPr>
      <p:scale>
        <a:sx n="1" d="1"/>
        <a:sy n="1" d="1"/>
      </p:scale>
      <p:origin x="0" y="0"/>
    </p:cViewPr>
  </p:notesTextViewPr>
  <p:sorterViewPr>
    <p:cViewPr varScale="1">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custSel delSld modSld">
      <pc:chgData name="Michael MacCoss" userId="afbd1c96-5255-4d89-b6b4-1a00a15797b0" providerId="ADAL" clId="{AEBE237E-7173-43AE-9F17-DB871D117F77}" dt="2023-05-22T16:18:34.277" v="60" actId="1076"/>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sldChg chg="modSp mod">
        <pc:chgData name="Michael MacCoss" userId="afbd1c96-5255-4d89-b6b4-1a00a15797b0" providerId="ADAL" clId="{AEBE237E-7173-43AE-9F17-DB871D117F77}" dt="2023-05-22T16:16:14.581" v="4" actId="1076"/>
        <pc:sldMkLst>
          <pc:docMk/>
          <pc:sldMk cId="3885335099" sldId="291"/>
        </pc:sldMkLst>
        <pc:picChg chg="mod modCrop">
          <ac:chgData name="Michael MacCoss" userId="afbd1c96-5255-4d89-b6b4-1a00a15797b0" providerId="ADAL" clId="{AEBE237E-7173-43AE-9F17-DB871D117F77}" dt="2023-05-22T16:16:14.581" v="4" actId="1076"/>
          <ac:picMkLst>
            <pc:docMk/>
            <pc:sldMk cId="3885335099" sldId="291"/>
            <ac:picMk id="4" creationId="{E46F806E-3D8A-1331-BFF8-AA78F03B1631}"/>
          </ac:picMkLst>
        </pc:picChg>
      </pc:sldChg>
      <pc:sldChg chg="addSp delSp modSp mod modClrScheme delDesignElem chgLayout">
        <pc:chgData name="Michael MacCoss" userId="afbd1c96-5255-4d89-b6b4-1a00a15797b0" providerId="ADAL" clId="{AEBE237E-7173-43AE-9F17-DB871D117F77}" dt="2023-05-22T16:18:34.277" v="60" actId="1076"/>
        <pc:sldMkLst>
          <pc:docMk/>
          <pc:sldMk cId="1740401943" sldId="292"/>
        </pc:sldMkLst>
        <pc:spChg chg="mod ord">
          <ac:chgData name="Michael MacCoss" userId="afbd1c96-5255-4d89-b6b4-1a00a15797b0" providerId="ADAL" clId="{AEBE237E-7173-43AE-9F17-DB871D117F77}" dt="2023-05-22T16:18:29.740" v="59" actId="1076"/>
          <ac:spMkLst>
            <pc:docMk/>
            <pc:sldMk cId="1740401943" sldId="292"/>
            <ac:spMk id="4" creationId="{888AA493-2259-26F5-7715-C77D16D140FC}"/>
          </ac:spMkLst>
        </pc:spChg>
        <pc:spChg chg="add">
          <ac:chgData name="Michael MacCoss" userId="afbd1c96-5255-4d89-b6b4-1a00a15797b0" providerId="ADAL" clId="{AEBE237E-7173-43AE-9F17-DB871D117F77}" dt="2023-05-22T16:17:56.820" v="8" actId="26606"/>
          <ac:spMkLst>
            <pc:docMk/>
            <pc:sldMk cId="1740401943" sldId="292"/>
            <ac:spMk id="10" creationId="{99ED5833-B85B-4103-8A3B-CAB0308E6C15}"/>
          </ac:spMkLst>
        </pc:spChg>
        <pc:spChg chg="del">
          <ac:chgData name="Michael MacCoss" userId="afbd1c96-5255-4d89-b6b4-1a00a15797b0" providerId="ADAL" clId="{AEBE237E-7173-43AE-9F17-DB871D117F77}" dt="2023-05-22T16:17:38.478" v="5" actId="700"/>
          <ac:spMkLst>
            <pc:docMk/>
            <pc:sldMk cId="1740401943" sldId="292"/>
            <ac:spMk id="13" creationId="{823AC064-BC96-4F32-8AE1-B2FD38754823}"/>
          </ac:spMkLst>
        </pc:spChg>
        <pc:picChg chg="mod">
          <ac:chgData name="Michael MacCoss" userId="afbd1c96-5255-4d89-b6b4-1a00a15797b0" providerId="ADAL" clId="{AEBE237E-7173-43AE-9F17-DB871D117F77}" dt="2023-05-22T16:18:34.277" v="60" actId="1076"/>
          <ac:picMkLst>
            <pc:docMk/>
            <pc:sldMk cId="1740401943" sldId="292"/>
            <ac:picMk id="3" creationId="{8266AEF5-7A58-1065-E1B9-AAD06EE8A713}"/>
          </ac:picMkLst>
        </pc:picChg>
        <pc:picChg chg="mod">
          <ac:chgData name="Michael MacCoss" userId="afbd1c96-5255-4d89-b6b4-1a00a15797b0" providerId="ADAL" clId="{AEBE237E-7173-43AE-9F17-DB871D117F77}" dt="2023-05-22T16:18:34.277" v="60" actId="1076"/>
          <ac:picMkLst>
            <pc:docMk/>
            <pc:sldMk cId="1740401943" sldId="292"/>
            <ac:picMk id="8" creationId="{A0FC70A6-6272-B2FF-3F64-CCD799CF0A91}"/>
          </ac:picMkLst>
        </pc:picChg>
        <pc:cxnChg chg="del">
          <ac:chgData name="Michael MacCoss" userId="afbd1c96-5255-4d89-b6b4-1a00a15797b0" providerId="ADAL" clId="{AEBE237E-7173-43AE-9F17-DB871D117F77}" dt="2023-05-22T16:17:38.478" v="5" actId="700"/>
          <ac:cxnSpMkLst>
            <pc:docMk/>
            <pc:sldMk cId="1740401943" sldId="292"/>
            <ac:cxnSpMk id="15" creationId="{7E7C77BC-7138-40B1-A15B-20F57A494629}"/>
          </ac:cxnSpMkLst>
        </pc:cxnChg>
        <pc:cxnChg chg="del">
          <ac:chgData name="Michael MacCoss" userId="afbd1c96-5255-4d89-b6b4-1a00a15797b0" providerId="ADAL" clId="{AEBE237E-7173-43AE-9F17-DB871D117F77}" dt="2023-05-22T16:17:38.478" v="5" actId="700"/>
          <ac:cxnSpMkLst>
            <pc:docMk/>
            <pc:sldMk cId="1740401943" sldId="292"/>
            <ac:cxnSpMk id="17" creationId="{DB146403-F3D6-484B-B2ED-97F9565D0370}"/>
          </ac:cxnSpMkLst>
        </pc:cxnChg>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venirLTStd-Heavy"/>
              </a:rPr>
              <a:t>Summary of within-platform precision and between-platform correlations among 102</a:t>
            </a:r>
          </a:p>
          <a:p>
            <a:pPr algn="l"/>
            <a:r>
              <a:rPr lang="en-US" sz="1800" b="1" i="0" u="none" strike="noStrike" baseline="0" dirty="0">
                <a:latin typeface="AvenirLTStd-Heavy"/>
              </a:rPr>
              <a:t>ARIC Study participants (2011–2013). (A), Precision of proteins measured in duplicate on the </a:t>
            </a:r>
            <a:r>
              <a:rPr lang="en-US" sz="1800" b="1" i="0" u="none" strike="noStrike" baseline="0" dirty="0" err="1">
                <a:latin typeface="AvenirLTStd-Heavy"/>
              </a:rPr>
              <a:t>SomaScan</a:t>
            </a:r>
            <a:r>
              <a:rPr lang="en-US" sz="1800" b="1" i="0" u="none" strike="noStrike" baseline="0" dirty="0">
                <a:latin typeface="AvenirLTStd-Heavy"/>
              </a:rPr>
              <a:t> 11k</a:t>
            </a:r>
          </a:p>
          <a:p>
            <a:pPr algn="l"/>
            <a:r>
              <a:rPr lang="en-US" sz="1800" b="1" i="0" u="none" strike="noStrike" baseline="0" dirty="0">
                <a:latin typeface="AvenirLTStd-Heavy"/>
              </a:rPr>
              <a:t>(10 778 assays) and on the </a:t>
            </a:r>
            <a:r>
              <a:rPr lang="en-US" sz="1800" b="1" i="0" u="none" strike="noStrike" baseline="0" dirty="0" err="1">
                <a:latin typeface="AvenirLTStd-Heavy"/>
              </a:rPr>
              <a:t>Olink</a:t>
            </a:r>
            <a:r>
              <a:rPr lang="en-US" sz="1800" b="1" i="0" u="none" strike="noStrike" baseline="0" dirty="0">
                <a:latin typeface="AvenirLTStd-Heavy"/>
              </a:rPr>
              <a:t> Explore HT (5420 assays) before and after imputing values below LOD to</a:t>
            </a:r>
          </a:p>
          <a:p>
            <a:pPr algn="l"/>
            <a:r>
              <a:rPr lang="en-US" sz="1800" b="1" i="0" u="none" strike="noStrike" baseline="0" dirty="0">
                <a:latin typeface="AvenirLTStd-Heavy"/>
              </a:rPr>
              <a:t>the LOD divided by 2 (LOD2). CVs were capped at 50% for the display of the histogram; (B), Histogram of</a:t>
            </a:r>
          </a:p>
          <a:p>
            <a:pPr algn="l"/>
            <a:r>
              <a:rPr lang="en-US" sz="1800" b="1" i="0" u="none" strike="noStrike" baseline="0" dirty="0">
                <a:latin typeface="AvenirLTStd-Heavy"/>
              </a:rPr>
              <a:t>Spearman correlations for the 4443 overlapping protein assay comparisons on the </a:t>
            </a:r>
            <a:r>
              <a:rPr lang="en-US" sz="1800" b="1" i="0" u="none" strike="noStrike" baseline="0" dirty="0" err="1">
                <a:latin typeface="AvenirLTStd-Heavy"/>
              </a:rPr>
              <a:t>SomaScan</a:t>
            </a:r>
            <a:r>
              <a:rPr lang="en-US" sz="1800" b="1" i="0" u="none" strike="noStrike" baseline="0" dirty="0">
                <a:latin typeface="AvenirLTStd-Heavy"/>
              </a:rPr>
              <a:t> 11k and </a:t>
            </a:r>
            <a:r>
              <a:rPr lang="en-US" sz="1800" b="1" i="0" u="none" strike="noStrike" baseline="0" dirty="0" err="1">
                <a:latin typeface="AvenirLTStd-Heavy"/>
              </a:rPr>
              <a:t>Olink</a:t>
            </a:r>
            <a:endParaRPr lang="en-US" sz="1800" b="1" i="0" u="none" strike="noStrike" baseline="0" dirty="0">
              <a:latin typeface="AvenirLTStd-Heavy"/>
            </a:endParaRPr>
          </a:p>
          <a:p>
            <a:pPr algn="l"/>
            <a:r>
              <a:rPr lang="en-US" sz="1800" b="1" i="0" u="none" strike="noStrike" baseline="0" dirty="0">
                <a:latin typeface="AvenirLTStd-Heavy"/>
              </a:rPr>
              <a:t>Explore HT platforms, according to the percentage of samples with protein values above the </a:t>
            </a:r>
            <a:r>
              <a:rPr lang="en-US" sz="1800" b="1" i="0" u="none" strike="noStrike" baseline="0" dirty="0" err="1">
                <a:latin typeface="AvenirLTStd-Heavy"/>
              </a:rPr>
              <a:t>Olink</a:t>
            </a:r>
            <a:r>
              <a:rPr lang="en-US" sz="1800" b="1" i="0" u="none" strike="noStrike" baseline="0" dirty="0">
                <a:latin typeface="AvenirLTStd-Heavy"/>
              </a:rPr>
              <a:t> Explore</a:t>
            </a:r>
          </a:p>
          <a:p>
            <a:pPr algn="l"/>
            <a:r>
              <a:rPr lang="en-US" sz="1800" b="1" i="0" u="none" strike="noStrike" baseline="0" dirty="0">
                <a:latin typeface="AvenirLTStd-Heavy"/>
              </a:rPr>
              <a:t>HT LOD. There were 1841 overlapping </a:t>
            </a:r>
            <a:r>
              <a:rPr lang="en-US" sz="1800" b="1" i="0" u="none" strike="noStrike" baseline="0" dirty="0" err="1">
                <a:latin typeface="AvenirLTStd-Heavy"/>
              </a:rPr>
              <a:t>Olink</a:t>
            </a:r>
            <a:r>
              <a:rPr lang="en-US" sz="1800" b="1" i="0" u="none" strike="noStrike" baseline="0" dirty="0">
                <a:latin typeface="AvenirLTStd-Heavy"/>
              </a:rPr>
              <a:t> proteins with 100% samples with protein values above the</a:t>
            </a:r>
          </a:p>
          <a:p>
            <a:pPr algn="l"/>
            <a:r>
              <a:rPr lang="en-US" sz="1800" b="1" i="0" u="none" strike="noStrike" baseline="0" dirty="0">
                <a:latin typeface="AvenirLTStd-Heavy"/>
              </a:rPr>
              <a:t>LOD, 533 proteins with [80%–100%), 261 proteins with [50%–80%), 407 proteins with [20%–50%), 1399</a:t>
            </a:r>
          </a:p>
          <a:p>
            <a:pPr algn="l"/>
            <a:r>
              <a:rPr lang="en-US" sz="1800" b="1" i="0" u="none" strike="noStrike" baseline="0" dirty="0">
                <a:latin typeface="AvenirLTStd-Heavy"/>
              </a:rPr>
              <a:t>with less than 20% above the LOD; 2 proteins were missing an </a:t>
            </a:r>
            <a:r>
              <a:rPr lang="en-US" sz="1800" b="1" i="0" u="none" strike="noStrike" baseline="0" dirty="0" err="1">
                <a:latin typeface="AvenirLTStd-Heavy"/>
              </a:rPr>
              <a:t>Olink</a:t>
            </a:r>
            <a:r>
              <a:rPr lang="en-US" sz="1800" b="1" i="0" u="none" strike="noStrike" baseline="0" dirty="0">
                <a:latin typeface="AvenirLTStd-Heavy"/>
              </a:rPr>
              <a:t> LOD. There were 4194 overlapping</a:t>
            </a:r>
          </a:p>
          <a:p>
            <a:pPr algn="l"/>
            <a:r>
              <a:rPr lang="en-US" sz="1800" b="1" i="0" u="none" strike="noStrike" baseline="0" dirty="0">
                <a:latin typeface="AvenirLTStd-Heavy"/>
              </a:rPr>
              <a:t>proteins with 100% samples with protein values above the </a:t>
            </a:r>
            <a:r>
              <a:rPr lang="en-US" sz="1800" b="1" i="0" u="none" strike="noStrike" baseline="0" dirty="0" err="1">
                <a:latin typeface="AvenirLTStd-Heavy"/>
              </a:rPr>
              <a:t>SomaScan</a:t>
            </a:r>
            <a:r>
              <a:rPr lang="en-US" sz="1800" b="1" i="0" u="none" strike="noStrike" baseline="0" dirty="0">
                <a:latin typeface="AvenirLTStd-Heavy"/>
              </a:rPr>
              <a:t> LOD, 216 proteins with [80%–</a:t>
            </a:r>
          </a:p>
          <a:p>
            <a:pPr algn="l"/>
            <a:r>
              <a:rPr lang="en-US" sz="1800" b="1" i="0" u="none" strike="noStrike" baseline="0" dirty="0">
                <a:latin typeface="AvenirLTStd-Heavy"/>
              </a:rPr>
              <a:t>100%), 18 proteins with [50%–80%), 8 proteins with [20%–50%), and 7 with [0–20%) above the LOD.</a:t>
            </a:r>
            <a:endParaRPr lang="en-US" dirty="0"/>
          </a:p>
        </p:txBody>
      </p:sp>
      <p:sp>
        <p:nvSpPr>
          <p:cNvPr id="4" name="Slide Number Placeholder 3"/>
          <p:cNvSpPr>
            <a:spLocks noGrp="1"/>
          </p:cNvSpPr>
          <p:nvPr>
            <p:ph type="sldNum" sz="quarter" idx="5"/>
          </p:nvPr>
        </p:nvSpPr>
        <p:spPr/>
        <p:txBody>
          <a:bodyPr/>
          <a:lstStyle/>
          <a:p>
            <a:fld id="{482F9BAE-1172-4B3A-A2E5-E1C1A0BF5473}" type="slidenum">
              <a:rPr lang="en-US" smtClean="0"/>
              <a:t>15</a:t>
            </a:fld>
            <a:endParaRPr lang="en-US"/>
          </a:p>
        </p:txBody>
      </p:sp>
    </p:spTree>
    <p:extLst>
      <p:ext uri="{BB962C8B-B14F-4D97-AF65-F5344CB8AC3E}">
        <p14:creationId xmlns:p14="http://schemas.microsoft.com/office/powerpoint/2010/main" val="10332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A274B-9184-B2EC-90FD-310EC236D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45A73-5D29-35A2-1D54-33C3D8F17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91063-580D-A4D6-A4D6-F93928677085}"/>
              </a:ext>
            </a:extLst>
          </p:cNvPr>
          <p:cNvSpPr>
            <a:spLocks noGrp="1"/>
          </p:cNvSpPr>
          <p:nvPr>
            <p:ph type="body" idx="1"/>
          </p:nvPr>
        </p:nvSpPr>
        <p:spPr/>
        <p:txBody>
          <a:bodyPr/>
          <a:lstStyle/>
          <a:p>
            <a:pPr algn="l"/>
            <a:r>
              <a:rPr lang="en-US" sz="1800" b="1" i="0" u="none" strike="noStrike" baseline="0" dirty="0">
                <a:latin typeface="AvenirLTStd-Heavy"/>
              </a:rPr>
              <a:t>Scatterplot of the percentage of participants with protein values above the LOD vs CV (displayed</a:t>
            </a:r>
          </a:p>
          <a:p>
            <a:pPr algn="l"/>
            <a:r>
              <a:rPr lang="en-US" sz="1800" b="1" i="0" u="none" strike="noStrike" baseline="0" dirty="0">
                <a:latin typeface="AvenirLTStd-Heavy"/>
              </a:rPr>
              <a:t>on the log2 scale) on the </a:t>
            </a:r>
            <a:r>
              <a:rPr lang="en-US" sz="1800" b="1" i="0" u="none" strike="noStrike" baseline="0" dirty="0" err="1">
                <a:latin typeface="AvenirLTStd-Heavy"/>
              </a:rPr>
              <a:t>Olink</a:t>
            </a:r>
            <a:r>
              <a:rPr lang="en-US" sz="1800" b="1" i="0" u="none" strike="noStrike" baseline="0" dirty="0">
                <a:latin typeface="AvenirLTStd-Heavy"/>
              </a:rPr>
              <a:t> Explore HT among 102 ARIC participants. Dashed line represents a linear</a:t>
            </a:r>
          </a:p>
          <a:p>
            <a:pPr algn="l"/>
            <a:r>
              <a:rPr lang="en-US" sz="1800" b="1" i="0" u="none" strike="noStrike" baseline="0" dirty="0">
                <a:latin typeface="AvenirLTStd-Heavy"/>
              </a:rPr>
              <a:t>regression of the percentage of participants with protein values above the LOD and the CV for the </a:t>
            </a:r>
            <a:r>
              <a:rPr lang="en-US" sz="1800" b="1" i="0" u="none" strike="noStrike" baseline="0" dirty="0" err="1">
                <a:latin typeface="AvenirLTStd-Heavy"/>
              </a:rPr>
              <a:t>Olink</a:t>
            </a:r>
            <a:endParaRPr lang="en-US" sz="1800" b="1" i="0" u="none" strike="noStrike" baseline="0" dirty="0">
              <a:latin typeface="AvenirLTStd-Heavy"/>
            </a:endParaRPr>
          </a:p>
          <a:p>
            <a:pPr algn="l"/>
            <a:r>
              <a:rPr lang="en-US" sz="1800" b="1" i="0" u="none" strike="noStrike" baseline="0" dirty="0">
                <a:latin typeface="AvenirLTStd-Heavy"/>
              </a:rPr>
              <a:t>Explore HT (log2 transformed).</a:t>
            </a:r>
            <a:endParaRPr lang="en-US" dirty="0"/>
          </a:p>
        </p:txBody>
      </p:sp>
      <p:sp>
        <p:nvSpPr>
          <p:cNvPr id="4" name="Slide Number Placeholder 3">
            <a:extLst>
              <a:ext uri="{FF2B5EF4-FFF2-40B4-BE49-F238E27FC236}">
                <a16:creationId xmlns:a16="http://schemas.microsoft.com/office/drawing/2014/main" id="{C0E28281-8A96-63A6-CB22-DB7FBFDB05F5}"/>
              </a:ext>
            </a:extLst>
          </p:cNvPr>
          <p:cNvSpPr>
            <a:spLocks noGrp="1"/>
          </p:cNvSpPr>
          <p:nvPr>
            <p:ph type="sldNum" sz="quarter" idx="5"/>
          </p:nvPr>
        </p:nvSpPr>
        <p:spPr/>
        <p:txBody>
          <a:bodyPr/>
          <a:lstStyle/>
          <a:p>
            <a:fld id="{482F9BAE-1172-4B3A-A2E5-E1C1A0BF5473}" type="slidenum">
              <a:rPr lang="en-US" smtClean="0"/>
              <a:t>16</a:t>
            </a:fld>
            <a:endParaRPr lang="en-US"/>
          </a:p>
        </p:txBody>
      </p:sp>
    </p:spTree>
    <p:extLst>
      <p:ext uri="{BB962C8B-B14F-4D97-AF65-F5344CB8AC3E}">
        <p14:creationId xmlns:p14="http://schemas.microsoft.com/office/powerpoint/2010/main" val="2780895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a:t>
            </a:r>
            <a:r>
              <a:rPr lang="en-US" sz="2000" dirty="0" err="1"/>
              <a:t>Olink</a:t>
            </a:r>
            <a:r>
              <a:rPr lang="en-US" sz="2000" dirty="0"/>
              <a:t>.</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rotWithShape="1">
          <a:blip r:embed="rId2"/>
          <a:srcRect l="46386"/>
          <a:stretch/>
        </p:blipFill>
        <p:spPr>
          <a:xfrm>
            <a:off x="2693503" y="317815"/>
            <a:ext cx="7007088" cy="6426970"/>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a:xfrm>
            <a:off x="838200" y="88034"/>
            <a:ext cx="10515600" cy="1325563"/>
          </a:xfrm>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C9EF-30E7-C066-CD00-12664746F8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3065310-FB3D-50C6-5F7F-24137CB980F3}"/>
              </a:ext>
            </a:extLst>
          </p:cNvPr>
          <p:cNvPicPr>
            <a:picLocks noChangeAspect="1"/>
          </p:cNvPicPr>
          <p:nvPr/>
        </p:nvPicPr>
        <p:blipFill>
          <a:blip r:embed="rId2"/>
          <a:stretch>
            <a:fillRect/>
          </a:stretch>
        </p:blipFill>
        <p:spPr>
          <a:xfrm>
            <a:off x="1095375" y="1882714"/>
            <a:ext cx="9795091" cy="2737299"/>
          </a:xfrm>
          <a:prstGeom prst="rect">
            <a:avLst/>
          </a:prstGeom>
        </p:spPr>
      </p:pic>
    </p:spTree>
    <p:extLst>
      <p:ext uri="{BB962C8B-B14F-4D97-AF65-F5344CB8AC3E}">
        <p14:creationId xmlns:p14="http://schemas.microsoft.com/office/powerpoint/2010/main" val="315386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82C0-2FBD-ADEC-7DF0-44D9CD527376}"/>
              </a:ext>
            </a:extLst>
          </p:cNvPr>
          <p:cNvSpPr>
            <a:spLocks noGrp="1"/>
          </p:cNvSpPr>
          <p:nvPr>
            <p:ph type="title"/>
          </p:nvPr>
        </p:nvSpPr>
        <p:spPr>
          <a:xfrm>
            <a:off x="543790" y="-87456"/>
            <a:ext cx="11537373" cy="974147"/>
          </a:xfrm>
        </p:spPr>
        <p:txBody>
          <a:bodyPr>
            <a:noAutofit/>
          </a:bodyPr>
          <a:lstStyle/>
          <a:p>
            <a:r>
              <a:rPr lang="en-US" sz="3200" dirty="0"/>
              <a:t>Comparison of Precision and Accuracy Between </a:t>
            </a:r>
            <a:r>
              <a:rPr lang="en-US" sz="3200" dirty="0" err="1"/>
              <a:t>Olink</a:t>
            </a:r>
            <a:r>
              <a:rPr lang="en-US" sz="3200" dirty="0"/>
              <a:t> and </a:t>
            </a:r>
            <a:r>
              <a:rPr lang="en-US" sz="3200" dirty="0" err="1"/>
              <a:t>SomaScan</a:t>
            </a:r>
            <a:endParaRPr lang="en-US" sz="3200" dirty="0"/>
          </a:p>
        </p:txBody>
      </p:sp>
      <p:pic>
        <p:nvPicPr>
          <p:cNvPr id="4" name="Picture 3">
            <a:extLst>
              <a:ext uri="{FF2B5EF4-FFF2-40B4-BE49-F238E27FC236}">
                <a16:creationId xmlns:a16="http://schemas.microsoft.com/office/drawing/2014/main" id="{5F4F3189-628A-8018-7525-F52531DD4504}"/>
              </a:ext>
            </a:extLst>
          </p:cNvPr>
          <p:cNvPicPr>
            <a:picLocks noChangeAspect="1"/>
          </p:cNvPicPr>
          <p:nvPr/>
        </p:nvPicPr>
        <p:blipFill>
          <a:blip r:embed="rId3"/>
          <a:stretch>
            <a:fillRect/>
          </a:stretch>
        </p:blipFill>
        <p:spPr>
          <a:xfrm>
            <a:off x="1987051" y="710428"/>
            <a:ext cx="8399890" cy="3716128"/>
          </a:xfrm>
          <a:prstGeom prst="rect">
            <a:avLst/>
          </a:prstGeom>
        </p:spPr>
      </p:pic>
      <p:sp>
        <p:nvSpPr>
          <p:cNvPr id="5" name="TextBox 4">
            <a:extLst>
              <a:ext uri="{FF2B5EF4-FFF2-40B4-BE49-F238E27FC236}">
                <a16:creationId xmlns:a16="http://schemas.microsoft.com/office/drawing/2014/main" id="{A414F4B0-BE4D-131F-AF71-8E368AF0002B}"/>
              </a:ext>
            </a:extLst>
          </p:cNvPr>
          <p:cNvSpPr txBox="1"/>
          <p:nvPr/>
        </p:nvSpPr>
        <p:spPr>
          <a:xfrm>
            <a:off x="6742545" y="6567055"/>
            <a:ext cx="3644396" cy="369332"/>
          </a:xfrm>
          <a:prstGeom prst="rect">
            <a:avLst/>
          </a:prstGeom>
          <a:noFill/>
        </p:spPr>
        <p:txBody>
          <a:bodyPr wrap="none" rtlCol="0">
            <a:spAutoFit/>
          </a:bodyPr>
          <a:lstStyle/>
          <a:p>
            <a:r>
              <a:rPr lang="en-US" dirty="0"/>
              <a:t>Rooney et al, Clinical Chemistry 2025</a:t>
            </a:r>
          </a:p>
        </p:txBody>
      </p:sp>
      <p:sp>
        <p:nvSpPr>
          <p:cNvPr id="6" name="TextBox 5">
            <a:extLst>
              <a:ext uri="{FF2B5EF4-FFF2-40B4-BE49-F238E27FC236}">
                <a16:creationId xmlns:a16="http://schemas.microsoft.com/office/drawing/2014/main" id="{EAF8CC63-9C05-D21C-8282-07959C6BEBB2}"/>
              </a:ext>
            </a:extLst>
          </p:cNvPr>
          <p:cNvSpPr txBox="1"/>
          <p:nvPr/>
        </p:nvSpPr>
        <p:spPr>
          <a:xfrm>
            <a:off x="637308" y="4658840"/>
            <a:ext cx="11176000" cy="1815882"/>
          </a:xfrm>
          <a:prstGeom prst="rect">
            <a:avLst/>
          </a:prstGeom>
          <a:noFill/>
        </p:spPr>
        <p:txBody>
          <a:bodyPr wrap="square" rtlCol="0">
            <a:spAutoFit/>
          </a:bodyPr>
          <a:lstStyle/>
          <a:p>
            <a:pPr algn="l"/>
            <a:r>
              <a:rPr lang="en-US" sz="1400" b="1" i="0" u="none" strike="noStrike" baseline="0" dirty="0">
                <a:latin typeface="AvenirLTStd-Heavy"/>
              </a:rPr>
              <a:t>Fig. 1. (A and B), Summary of within-platform precision and between-platform correlations among 102 ARIC Study participants (2011–2013). (A), Precision of proteins measured in duplicate on the </a:t>
            </a:r>
            <a:r>
              <a:rPr lang="en-US" sz="1400" b="1" i="0" u="none" strike="noStrike" baseline="0" dirty="0" err="1">
                <a:latin typeface="AvenirLTStd-Heavy"/>
              </a:rPr>
              <a:t>SomaScan</a:t>
            </a:r>
            <a:r>
              <a:rPr lang="en-US" sz="1400" b="1" i="0" u="none" strike="noStrike" baseline="0" dirty="0">
                <a:latin typeface="AvenirLTStd-Heavy"/>
              </a:rPr>
              <a:t> 11k (10 778 assays) and on the </a:t>
            </a:r>
            <a:r>
              <a:rPr lang="en-US" sz="1400" b="1" i="0" u="none" strike="noStrike" baseline="0" dirty="0" err="1">
                <a:latin typeface="AvenirLTStd-Heavy"/>
              </a:rPr>
              <a:t>Olink</a:t>
            </a:r>
            <a:r>
              <a:rPr lang="en-US" sz="1400" b="1" i="0" u="none" strike="noStrike" baseline="0" dirty="0">
                <a:latin typeface="AvenirLTStd-Heavy"/>
              </a:rPr>
              <a:t> Explore HT (5420 assays) before and after imputing values below LOD to the LOD divided by 2 (LOD2). CVs were capped at 50% for the display of the histogram; (B), Histogram of Spearman correlations for the 4443 overlapping protein assay comparisons on the </a:t>
            </a:r>
            <a:r>
              <a:rPr lang="en-US" sz="1400" b="1" i="0" u="none" strike="noStrike" baseline="0" dirty="0" err="1">
                <a:latin typeface="AvenirLTStd-Heavy"/>
              </a:rPr>
              <a:t>SomaScan</a:t>
            </a:r>
            <a:r>
              <a:rPr lang="en-US" sz="1400" b="1" i="0" u="none" strike="noStrike" baseline="0" dirty="0">
                <a:latin typeface="AvenirLTStd-Heavy"/>
              </a:rPr>
              <a:t> 11k and </a:t>
            </a:r>
            <a:r>
              <a:rPr lang="en-US" sz="1400" b="1" i="0" u="none" strike="noStrike" baseline="0" dirty="0" err="1">
                <a:latin typeface="AvenirLTStd-Heavy"/>
              </a:rPr>
              <a:t>Olink</a:t>
            </a:r>
            <a:r>
              <a:rPr lang="en-US" sz="1400" b="1" i="0" u="none" strike="noStrike" baseline="0" dirty="0">
                <a:latin typeface="AvenirLTStd-Heavy"/>
              </a:rPr>
              <a:t> Explore HT platforms, according to the percentage of samples with protein values above the </a:t>
            </a:r>
            <a:r>
              <a:rPr lang="en-US" sz="1400" b="1" i="0" u="none" strike="noStrike" baseline="0" dirty="0" err="1">
                <a:latin typeface="AvenirLTStd-Heavy"/>
              </a:rPr>
              <a:t>Olink</a:t>
            </a:r>
            <a:r>
              <a:rPr lang="en-US" sz="1400" b="1" i="0" u="none" strike="noStrike" baseline="0" dirty="0">
                <a:latin typeface="AvenirLTStd-Heavy"/>
              </a:rPr>
              <a:t> Explore HT LOD. There were 1841 overlapping </a:t>
            </a:r>
            <a:r>
              <a:rPr lang="en-US" sz="1400" b="1" i="0" u="none" strike="noStrike" baseline="0" dirty="0" err="1">
                <a:latin typeface="AvenirLTStd-Heavy"/>
              </a:rPr>
              <a:t>Olink</a:t>
            </a:r>
            <a:r>
              <a:rPr lang="en-US" sz="1400" b="1" i="0" u="none" strike="noStrike" baseline="0" dirty="0">
                <a:latin typeface="AvenirLTStd-Heavy"/>
              </a:rPr>
              <a:t> proteins with 100% samples with protein values above the LOD, 533 proteins with [80%–100%), 261 proteins with [50%–80%), 407 proteins with [20%–50%), 1399 with less than 20% above the LOD; 2 proteins were missing an </a:t>
            </a:r>
            <a:r>
              <a:rPr lang="en-US" sz="1400" b="1" i="0" u="none" strike="noStrike" baseline="0" dirty="0" err="1">
                <a:latin typeface="AvenirLTStd-Heavy"/>
              </a:rPr>
              <a:t>Olink</a:t>
            </a:r>
            <a:r>
              <a:rPr lang="en-US" sz="1400" b="1" i="0" u="none" strike="noStrike" baseline="0" dirty="0">
                <a:latin typeface="AvenirLTStd-Heavy"/>
              </a:rPr>
              <a:t> LOD. There were 4194 overlapping proteins with 100% samples with protein values above the </a:t>
            </a:r>
            <a:r>
              <a:rPr lang="en-US" sz="1400" b="1" i="0" u="none" strike="noStrike" baseline="0" dirty="0" err="1">
                <a:latin typeface="AvenirLTStd-Heavy"/>
              </a:rPr>
              <a:t>SomaScan</a:t>
            </a:r>
            <a:r>
              <a:rPr lang="en-US" sz="1400" b="1" i="0" u="none" strike="noStrike" baseline="0" dirty="0">
                <a:latin typeface="AvenirLTStd-Heavy"/>
              </a:rPr>
              <a:t> LOD, 216 proteins with [80%–100%), 18 proteins with [50%–80%), 8 proteins with [20%–50%), and 7 with [0–20%) above the LOD.</a:t>
            </a:r>
            <a:endParaRPr lang="en-US" sz="1400" dirty="0"/>
          </a:p>
        </p:txBody>
      </p:sp>
    </p:spTree>
    <p:extLst>
      <p:ext uri="{BB962C8B-B14F-4D97-AF65-F5344CB8AC3E}">
        <p14:creationId xmlns:p14="http://schemas.microsoft.com/office/powerpoint/2010/main" val="291059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4228-AE46-8F59-9FC6-42776C785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2B6A4-1360-7A13-B65D-D724F9543F17}"/>
              </a:ext>
            </a:extLst>
          </p:cNvPr>
          <p:cNvSpPr>
            <a:spLocks noGrp="1"/>
          </p:cNvSpPr>
          <p:nvPr>
            <p:ph type="title"/>
          </p:nvPr>
        </p:nvSpPr>
        <p:spPr>
          <a:xfrm>
            <a:off x="543790" y="106508"/>
            <a:ext cx="11537373" cy="1325563"/>
          </a:xfrm>
        </p:spPr>
        <p:txBody>
          <a:bodyPr>
            <a:noAutofit/>
          </a:bodyPr>
          <a:lstStyle/>
          <a:p>
            <a:r>
              <a:rPr lang="en-US" sz="3200" dirty="0"/>
              <a:t>Scatterplot of the percentage of participants with protein values above the LOD vs CV (log2 scale) on the </a:t>
            </a:r>
            <a:r>
              <a:rPr lang="en-US" sz="3200" dirty="0" err="1"/>
              <a:t>Olink</a:t>
            </a:r>
            <a:r>
              <a:rPr lang="en-US" sz="3200" dirty="0"/>
              <a:t> Explore HT</a:t>
            </a:r>
          </a:p>
        </p:txBody>
      </p:sp>
      <p:sp>
        <p:nvSpPr>
          <p:cNvPr id="5" name="TextBox 4">
            <a:extLst>
              <a:ext uri="{FF2B5EF4-FFF2-40B4-BE49-F238E27FC236}">
                <a16:creationId xmlns:a16="http://schemas.microsoft.com/office/drawing/2014/main" id="{0BA075D2-1E6A-807C-62D7-3D180F1407C0}"/>
              </a:ext>
            </a:extLst>
          </p:cNvPr>
          <p:cNvSpPr txBox="1"/>
          <p:nvPr/>
        </p:nvSpPr>
        <p:spPr>
          <a:xfrm>
            <a:off x="6742545" y="6567055"/>
            <a:ext cx="3644396" cy="369332"/>
          </a:xfrm>
          <a:prstGeom prst="rect">
            <a:avLst/>
          </a:prstGeom>
          <a:noFill/>
        </p:spPr>
        <p:txBody>
          <a:bodyPr wrap="none" rtlCol="0">
            <a:spAutoFit/>
          </a:bodyPr>
          <a:lstStyle/>
          <a:p>
            <a:r>
              <a:rPr lang="en-US" dirty="0"/>
              <a:t>Rooney et al, Clinical Chemistry 2025</a:t>
            </a:r>
          </a:p>
        </p:txBody>
      </p:sp>
      <p:pic>
        <p:nvPicPr>
          <p:cNvPr id="6" name="Picture 5">
            <a:extLst>
              <a:ext uri="{FF2B5EF4-FFF2-40B4-BE49-F238E27FC236}">
                <a16:creationId xmlns:a16="http://schemas.microsoft.com/office/drawing/2014/main" id="{4DA7B20B-EFE5-3333-7D60-6FBED062A025}"/>
              </a:ext>
            </a:extLst>
          </p:cNvPr>
          <p:cNvPicPr>
            <a:picLocks noChangeAspect="1"/>
          </p:cNvPicPr>
          <p:nvPr/>
        </p:nvPicPr>
        <p:blipFill>
          <a:blip r:embed="rId3"/>
          <a:stretch>
            <a:fillRect/>
          </a:stretch>
        </p:blipFill>
        <p:spPr>
          <a:xfrm>
            <a:off x="1005496" y="1330774"/>
            <a:ext cx="5353162" cy="5236281"/>
          </a:xfrm>
          <a:prstGeom prst="rect">
            <a:avLst/>
          </a:prstGeom>
        </p:spPr>
      </p:pic>
      <p:sp>
        <p:nvSpPr>
          <p:cNvPr id="7" name="TextBox 6">
            <a:extLst>
              <a:ext uri="{FF2B5EF4-FFF2-40B4-BE49-F238E27FC236}">
                <a16:creationId xmlns:a16="http://schemas.microsoft.com/office/drawing/2014/main" id="{F9D08B37-E01D-699E-1BC6-3CEE1933C733}"/>
              </a:ext>
            </a:extLst>
          </p:cNvPr>
          <p:cNvSpPr txBox="1"/>
          <p:nvPr/>
        </p:nvSpPr>
        <p:spPr>
          <a:xfrm>
            <a:off x="7185892" y="1640590"/>
            <a:ext cx="4412746" cy="230832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l"/>
            <a:r>
              <a:rPr lang="en-US" sz="1800" b="1" i="0" u="none" strike="noStrike" baseline="0" dirty="0">
                <a:latin typeface="AvenirLTStd-Heavy"/>
              </a:rPr>
              <a:t>Scatterplot of the percentage of participants with protein values above the LOD vs CV (displayed on the log2 scale) on the </a:t>
            </a:r>
            <a:r>
              <a:rPr lang="en-US" sz="1800" b="1" i="0" u="none" strike="noStrike" baseline="0" dirty="0" err="1">
                <a:latin typeface="AvenirLTStd-Heavy"/>
              </a:rPr>
              <a:t>Olink</a:t>
            </a:r>
            <a:r>
              <a:rPr lang="en-US" sz="1800" b="1" i="0" u="none" strike="noStrike" baseline="0" dirty="0">
                <a:latin typeface="AvenirLTStd-Heavy"/>
              </a:rPr>
              <a:t> Explore HT among 102 ARIC participants. Dashed line represents a linear regression of the percentage of participants with protein values above the LOD and the CV for the </a:t>
            </a:r>
            <a:r>
              <a:rPr lang="en-US" sz="1800" b="1" i="0" u="none" strike="noStrike" baseline="0" dirty="0" err="1">
                <a:latin typeface="AvenirLTStd-Heavy"/>
              </a:rPr>
              <a:t>Olink</a:t>
            </a:r>
            <a:r>
              <a:rPr lang="en-US" sz="1800" b="1" i="0" u="none" strike="noStrike" baseline="0" dirty="0">
                <a:latin typeface="AvenirLTStd-Heavy"/>
              </a:rPr>
              <a:t> Explore HT (log2 transformed).</a:t>
            </a:r>
            <a:endParaRPr lang="en-US" dirty="0"/>
          </a:p>
        </p:txBody>
      </p:sp>
      <p:sp>
        <p:nvSpPr>
          <p:cNvPr id="3" name="TextBox 2">
            <a:extLst>
              <a:ext uri="{FF2B5EF4-FFF2-40B4-BE49-F238E27FC236}">
                <a16:creationId xmlns:a16="http://schemas.microsoft.com/office/drawing/2014/main" id="{15AD1FCA-0141-6968-64CE-55F1A081365A}"/>
              </a:ext>
            </a:extLst>
          </p:cNvPr>
          <p:cNvSpPr txBox="1"/>
          <p:nvPr/>
        </p:nvSpPr>
        <p:spPr>
          <a:xfrm>
            <a:off x="7185893" y="4242322"/>
            <a:ext cx="4412746" cy="230832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l"/>
            <a:r>
              <a:rPr lang="en-US" sz="1800" b="1" i="0" u="none" strike="noStrike" baseline="0" dirty="0">
                <a:latin typeface="AGaramondPro-Regular"/>
              </a:rPr>
              <a:t>Discussion:</a:t>
            </a:r>
            <a:r>
              <a:rPr lang="en-US" sz="1800" b="0" i="0" u="none" strike="noStrike" baseline="0" dirty="0">
                <a:latin typeface="AGaramondPro-Regular"/>
              </a:rPr>
              <a:t> “In our study, we </a:t>
            </a:r>
            <a:r>
              <a:rPr lang="en-US" sz="1800" b="0" i="0" u="none" strike="noStrike" baseline="0" dirty="0" err="1">
                <a:latin typeface="AGaramondPro-Regular"/>
              </a:rPr>
              <a:t>wouldhave</a:t>
            </a:r>
            <a:r>
              <a:rPr lang="en-US" sz="1800" b="0" i="0" u="none" strike="noStrike" baseline="0" dirty="0">
                <a:latin typeface="AGaramondPro-Regular"/>
              </a:rPr>
              <a:t> excluded 2974 (55%) </a:t>
            </a:r>
            <a:r>
              <a:rPr lang="en-US" sz="1800" b="0" i="0" u="none" strike="noStrike" baseline="0" dirty="0" err="1">
                <a:latin typeface="AGaramondPro-Regular"/>
              </a:rPr>
              <a:t>Olink</a:t>
            </a:r>
            <a:r>
              <a:rPr lang="en-US" sz="1800" b="0" i="0" u="none" strike="noStrike" baseline="0" dirty="0">
                <a:latin typeface="AGaramondPro-Regular"/>
              </a:rPr>
              <a:t> Explore HT proteins with low detection (i.e., protein below LOD on the majority of samples). Researchers should thoughtfully consider the different methods for handling measurements below the LOD in the context of their own studies.”</a:t>
            </a:r>
            <a:endParaRPr lang="en-US" dirty="0"/>
          </a:p>
        </p:txBody>
      </p:sp>
    </p:spTree>
    <p:extLst>
      <p:ext uri="{BB962C8B-B14F-4D97-AF65-F5344CB8AC3E}">
        <p14:creationId xmlns:p14="http://schemas.microsoft.com/office/powerpoint/2010/main" val="1815512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D796-F50D-C258-7008-E9C550A190B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0DA3FD-F7E2-11D1-849C-E3D7BAAD1AE7}"/>
              </a:ext>
            </a:extLst>
          </p:cNvPr>
          <p:cNvPicPr>
            <a:picLocks noChangeAspect="1"/>
          </p:cNvPicPr>
          <p:nvPr/>
        </p:nvPicPr>
        <p:blipFill>
          <a:blip r:embed="rId2"/>
          <a:stretch>
            <a:fillRect/>
          </a:stretch>
        </p:blipFill>
        <p:spPr>
          <a:xfrm>
            <a:off x="606221" y="0"/>
            <a:ext cx="5112158" cy="6858000"/>
          </a:xfrm>
          <a:prstGeom prst="rect">
            <a:avLst/>
          </a:prstGeom>
        </p:spPr>
      </p:pic>
      <p:sp>
        <p:nvSpPr>
          <p:cNvPr id="5" name="TextBox 4">
            <a:extLst>
              <a:ext uri="{FF2B5EF4-FFF2-40B4-BE49-F238E27FC236}">
                <a16:creationId xmlns:a16="http://schemas.microsoft.com/office/drawing/2014/main" id="{36A7B579-E0C0-2F6A-A22B-807D89F2DDA3}"/>
              </a:ext>
            </a:extLst>
          </p:cNvPr>
          <p:cNvSpPr txBox="1"/>
          <p:nvPr/>
        </p:nvSpPr>
        <p:spPr>
          <a:xfrm>
            <a:off x="6316229" y="958561"/>
            <a:ext cx="4927804" cy="4524315"/>
          </a:xfrm>
          <a:prstGeom prst="rect">
            <a:avLst/>
          </a:prstGeom>
          <a:noFill/>
        </p:spPr>
        <p:txBody>
          <a:bodyPr wrap="square" rtlCol="0">
            <a:spAutoFit/>
          </a:bodyPr>
          <a:lstStyle/>
          <a:p>
            <a:pPr algn="l"/>
            <a:r>
              <a:rPr lang="en-US" sz="1800" b="1" i="0" u="none" strike="noStrike" baseline="0" dirty="0">
                <a:latin typeface="AvenirLTStd-Heavy"/>
              </a:rPr>
              <a:t>Fig. 3. (A-F), Correlations of </a:t>
            </a:r>
            <a:r>
              <a:rPr lang="en-US" sz="1800" b="1" i="0" u="none" strike="noStrike" baseline="0" dirty="0" err="1">
                <a:latin typeface="AvenirLTStd-Heavy"/>
              </a:rPr>
              <a:t>SomaScan</a:t>
            </a:r>
            <a:r>
              <a:rPr lang="en-US" sz="1800" b="1" i="0" u="none" strike="noStrike" baseline="0" dirty="0">
                <a:latin typeface="AvenirLTStd-Heavy"/>
              </a:rPr>
              <a:t> 11k and </a:t>
            </a:r>
            <a:r>
              <a:rPr lang="en-US" sz="1800" b="1" i="0" u="none" strike="noStrike" baseline="0" dirty="0" err="1">
                <a:latin typeface="AvenirLTStd-Heavy"/>
              </a:rPr>
              <a:t>Olink</a:t>
            </a:r>
            <a:r>
              <a:rPr lang="en-US" sz="1800" b="1" i="0" u="none" strike="noStrike" baseline="0" dirty="0">
                <a:latin typeface="AvenirLTStd-Heavy"/>
              </a:rPr>
              <a:t> Explore HT with targeted immunoassays</a:t>
            </a:r>
          </a:p>
          <a:p>
            <a:pPr algn="l"/>
            <a:r>
              <a:rPr lang="en-US" sz="1800" b="1" i="0" u="none" strike="noStrike" baseline="0" dirty="0">
                <a:latin typeface="AvenirLTStd-Heavy"/>
              </a:rPr>
              <a:t>(cystatin-C, NTproBNP, troponin-T) at visit 5. All values are provided on the log2 scale. The </a:t>
            </a:r>
            <a:r>
              <a:rPr lang="en-US" sz="1800" b="1" i="0" u="none" strike="noStrike" baseline="0" dirty="0" err="1">
                <a:latin typeface="AvenirLTStd-Heavy"/>
              </a:rPr>
              <a:t>Olink</a:t>
            </a:r>
            <a:r>
              <a:rPr lang="en-US" sz="1800" b="1" i="0" u="none" strike="noStrike" baseline="0" dirty="0">
                <a:latin typeface="AvenirLTStd-Heavy"/>
              </a:rPr>
              <a:t> validation LOD (on the Normalized Protein </a:t>
            </a:r>
            <a:r>
              <a:rPr lang="en-US" sz="1800" b="1" i="0" u="none" strike="noStrike" baseline="0" dirty="0" err="1">
                <a:latin typeface="AvenirLTStd-Heavy"/>
              </a:rPr>
              <a:t>eXpression</a:t>
            </a:r>
            <a:r>
              <a:rPr lang="en-US" sz="1800" b="1" i="0" u="none" strike="noStrike" baseline="0" dirty="0">
                <a:latin typeface="AvenirLTStd-Heavy"/>
              </a:rPr>
              <a:t> scale) was </a:t>
            </a:r>
            <a:r>
              <a:rPr lang="en-US" sz="1800" b="1" i="0" u="none" strike="noStrike" baseline="0" dirty="0">
                <a:latin typeface="STIXGeneral-Bold"/>
              </a:rPr>
              <a:t>−</a:t>
            </a:r>
            <a:r>
              <a:rPr lang="en-US" sz="1800" b="1" i="0" u="none" strike="noStrike" baseline="0" dirty="0">
                <a:latin typeface="AvenirLTStd-Heavy"/>
              </a:rPr>
              <a:t>6.17 for cystatin-C (OID45345, 100% samples above LOD on </a:t>
            </a:r>
            <a:r>
              <a:rPr lang="en-US" sz="1800" b="1" i="0" u="none" strike="noStrike" baseline="0" dirty="0" err="1">
                <a:latin typeface="AvenirLTStd-Heavy"/>
              </a:rPr>
              <a:t>Olink</a:t>
            </a:r>
            <a:r>
              <a:rPr lang="en-US" sz="1800" b="1" i="0" u="none" strike="noStrike" baseline="0" dirty="0">
                <a:latin typeface="AvenirLTStd-Heavy"/>
              </a:rPr>
              <a:t>), 0.0074 for NT-</a:t>
            </a:r>
            <a:r>
              <a:rPr lang="en-US" sz="1800" b="1" i="0" u="none" strike="noStrike" baseline="0" dirty="0" err="1">
                <a:latin typeface="AvenirLTStd-Heavy"/>
              </a:rPr>
              <a:t>proBNP</a:t>
            </a:r>
            <a:r>
              <a:rPr lang="en-US" sz="1800" b="1" i="0" u="none" strike="noStrike" baseline="0" dirty="0">
                <a:latin typeface="AvenirLTStd-Heavy"/>
              </a:rPr>
              <a:t> (OID44822, 95% samples above LOD on </a:t>
            </a:r>
            <a:r>
              <a:rPr lang="en-US" sz="1800" b="1" i="0" u="none" strike="noStrike" baseline="0" dirty="0" err="1">
                <a:latin typeface="AvenirLTStd-Heavy"/>
              </a:rPr>
              <a:t>Olink</a:t>
            </a:r>
            <a:r>
              <a:rPr lang="en-US" sz="1800" b="1" i="0" u="none" strike="noStrike" baseline="0" dirty="0">
                <a:latin typeface="AvenirLTStd-Heavy"/>
              </a:rPr>
              <a:t>), and 1.35 for troponin-T (OID40669, 0% samples above LOD on </a:t>
            </a:r>
            <a:r>
              <a:rPr lang="en-US" sz="1800" b="1" i="0" u="none" strike="noStrike" baseline="0" dirty="0" err="1">
                <a:latin typeface="AvenirLTStd-Heavy"/>
              </a:rPr>
              <a:t>Olink</a:t>
            </a:r>
            <a:r>
              <a:rPr lang="en-US" sz="1800" b="1" i="0" u="none" strike="noStrike" baseline="0" dirty="0">
                <a:latin typeface="AvenirLTStd-Heavy"/>
              </a:rPr>
              <a:t>). The </a:t>
            </a:r>
            <a:r>
              <a:rPr lang="en-US" sz="1800" b="1" i="0" u="none" strike="noStrike" baseline="0" dirty="0" err="1">
                <a:latin typeface="AvenirLTStd-Heavy"/>
              </a:rPr>
              <a:t>SomaScan</a:t>
            </a:r>
            <a:r>
              <a:rPr lang="en-US" sz="1800" b="1" i="0" u="none" strike="noStrike" baseline="0" dirty="0">
                <a:latin typeface="AvenirLTStd-Heavy"/>
              </a:rPr>
              <a:t> 11k validation LOD was 6.09 for cystatin-C (SeqId-2609-59, 100% samples above LOD on </a:t>
            </a:r>
            <a:r>
              <a:rPr lang="en-US" sz="1800" b="1" i="0" u="none" strike="noStrike" baseline="0" dirty="0" err="1">
                <a:latin typeface="AvenirLTStd-Heavy"/>
              </a:rPr>
              <a:t>SomaScan</a:t>
            </a:r>
            <a:r>
              <a:rPr lang="en-US" sz="1800" b="1" i="0" u="none" strike="noStrike" baseline="0" dirty="0">
                <a:latin typeface="AvenirLTStd-Heavy"/>
              </a:rPr>
              <a:t>), 8.34 for NT-</a:t>
            </a:r>
            <a:r>
              <a:rPr lang="en-US" sz="1800" b="1" i="0" u="none" strike="noStrike" baseline="0" dirty="0" err="1">
                <a:latin typeface="AvenirLTStd-Heavy"/>
              </a:rPr>
              <a:t>proBNP</a:t>
            </a:r>
            <a:r>
              <a:rPr lang="en-US" sz="1800" b="1" i="0" u="none" strike="noStrike" baseline="0" dirty="0">
                <a:latin typeface="AvenirLTStd-Heavy"/>
              </a:rPr>
              <a:t> (SeqId-7655-11, 100% samples above LOD on </a:t>
            </a:r>
            <a:r>
              <a:rPr lang="en-US" sz="1800" b="1" i="0" u="none" strike="noStrike" baseline="0" dirty="0" err="1">
                <a:latin typeface="AvenirLTStd-Heavy"/>
              </a:rPr>
              <a:t>SomaScan</a:t>
            </a:r>
            <a:r>
              <a:rPr lang="en-US" sz="1800" b="1" i="0" u="none" strike="noStrike" baseline="0" dirty="0">
                <a:latin typeface="AvenirLTStd-Heavy"/>
              </a:rPr>
              <a:t>), and 8.16 for troponin-T (SeqId-5315-22, 100% samples above LOD on </a:t>
            </a:r>
            <a:r>
              <a:rPr lang="en-US" sz="1800" b="1" i="0" u="none" strike="noStrike" baseline="0" dirty="0" err="1">
                <a:latin typeface="AvenirLTStd-Heavy"/>
              </a:rPr>
              <a:t>SomaScan</a:t>
            </a:r>
            <a:r>
              <a:rPr lang="en-US" sz="1800" b="1" i="0" u="none" strike="noStrike" baseline="0" dirty="0">
                <a:latin typeface="AvenirLTStd-Heavy"/>
              </a:rPr>
              <a:t>).</a:t>
            </a:r>
            <a:endParaRPr lang="en-US" dirty="0"/>
          </a:p>
        </p:txBody>
      </p:sp>
    </p:spTree>
    <p:extLst>
      <p:ext uri="{BB962C8B-B14F-4D97-AF65-F5344CB8AC3E}">
        <p14:creationId xmlns:p14="http://schemas.microsoft.com/office/powerpoint/2010/main" val="213677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963256" y="553959"/>
            <a:ext cx="10438498" cy="1114380"/>
          </a:xfrm>
        </p:spPr>
        <p:txBody>
          <a:bodyPr vert="horz" lIns="91440" tIns="45720" rIns="91440" bIns="45720" rtlCol="0" anchor="b">
            <a:normAutofit fontScale="90000"/>
          </a:bodyPr>
          <a:lstStyle/>
          <a:p>
            <a:pPr algn="ctr"/>
            <a:r>
              <a:rPr lang="en-US" dirty="0">
                <a:latin typeface="+mn-lt"/>
              </a:rPr>
              <a:t>Single-Molecule Protein Sequencing Methods</a:t>
            </a:r>
          </a:p>
        </p:txBody>
      </p: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617065" y="2222298"/>
            <a:ext cx="4780539" cy="3346376"/>
          </a:xfrm>
          <a:prstGeom prst="rect">
            <a:avLst/>
          </a:prstGeom>
        </p:spPr>
      </p:pic>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094475" y="2358282"/>
            <a:ext cx="5828261" cy="3074407"/>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rotWithShape="1">
          <a:blip r:embed="rId3"/>
          <a:srcRect t="6324"/>
          <a:stretch/>
        </p:blipFill>
        <p:spPr>
          <a:xfrm>
            <a:off x="75360" y="1954300"/>
            <a:ext cx="12041280" cy="3640917"/>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Several Single Molecule Methods are Based on N-terminal Sequencing</a:t>
            </a:r>
          </a:p>
        </p:txBody>
      </p:sp>
      <p:sp>
        <p:nvSpPr>
          <p:cNvPr id="2" name="TextBox 1">
            <a:extLst>
              <a:ext uri="{FF2B5EF4-FFF2-40B4-BE49-F238E27FC236}">
                <a16:creationId xmlns:a16="http://schemas.microsoft.com/office/drawing/2014/main" id="{87D0B72D-B3B1-09FD-ED19-7892F5F48670}"/>
              </a:ext>
            </a:extLst>
          </p:cNvPr>
          <p:cNvSpPr txBox="1"/>
          <p:nvPr/>
        </p:nvSpPr>
        <p:spPr>
          <a:xfrm>
            <a:off x="7756357" y="6345215"/>
            <a:ext cx="34964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Alfaro et al. Nature Methods 2021 </a:t>
            </a:r>
          </a:p>
        </p:txBody>
      </p:sp>
      <p:sp>
        <p:nvSpPr>
          <p:cNvPr id="6" name="TextBox 5">
            <a:extLst>
              <a:ext uri="{FF2B5EF4-FFF2-40B4-BE49-F238E27FC236}">
                <a16:creationId xmlns:a16="http://schemas.microsoft.com/office/drawing/2014/main" id="{7E219AFE-7FC4-0066-91AC-FF8E760769DE}"/>
              </a:ext>
            </a:extLst>
          </p:cNvPr>
          <p:cNvSpPr txBox="1"/>
          <p:nvPr/>
        </p:nvSpPr>
        <p:spPr>
          <a:xfrm>
            <a:off x="3031588" y="2219014"/>
            <a:ext cx="5275385" cy="230832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panose="020F0502020204030204"/>
                <a:ea typeface="+mn-ea"/>
                <a:cs typeface="+mn-cs"/>
              </a:rPr>
              <a:t>Example 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Quantum-Si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Glyphic Biotechnologies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Erisyon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59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179474"/>
            <a:ext cx="10806545" cy="969327"/>
          </a:xfrm>
        </p:spPr>
        <p:txBody>
          <a:bodyPr>
            <a:normAutofit fontScale="90000"/>
          </a:bodyPr>
          <a:lstStyle/>
          <a:p>
            <a:r>
              <a:rPr lang="en-US" dirty="0"/>
              <a:t>Single-molecule protein identification using multi-affinity protein binding reagents</a:t>
            </a:r>
          </a:p>
        </p:txBody>
      </p:sp>
      <p:pic>
        <p:nvPicPr>
          <p:cNvPr id="3" name="Picture 2">
            <a:extLst>
              <a:ext uri="{FF2B5EF4-FFF2-40B4-BE49-F238E27FC236}">
                <a16:creationId xmlns:a16="http://schemas.microsoft.com/office/drawing/2014/main" id="{B553E872-D80E-B357-BE7F-CFAA11891A66}"/>
              </a:ext>
            </a:extLst>
          </p:cNvPr>
          <p:cNvPicPr>
            <a:picLocks noChangeAspect="1"/>
          </p:cNvPicPr>
          <p:nvPr/>
        </p:nvPicPr>
        <p:blipFill>
          <a:blip r:embed="rId2"/>
          <a:stretch>
            <a:fillRect/>
          </a:stretch>
        </p:blipFill>
        <p:spPr>
          <a:xfrm>
            <a:off x="723847" y="1413890"/>
            <a:ext cx="7628269" cy="5182564"/>
          </a:xfrm>
          <a:prstGeom prst="rect">
            <a:avLst/>
          </a:prstGeom>
        </p:spPr>
      </p:pic>
      <p:sp>
        <p:nvSpPr>
          <p:cNvPr id="8" name="TextBox 7">
            <a:extLst>
              <a:ext uri="{FF2B5EF4-FFF2-40B4-BE49-F238E27FC236}">
                <a16:creationId xmlns:a16="http://schemas.microsoft.com/office/drawing/2014/main" id="{7AA6E911-B3E9-3E6C-03E6-BC0AD8CD467A}"/>
              </a:ext>
            </a:extLst>
          </p:cNvPr>
          <p:cNvSpPr txBox="1"/>
          <p:nvPr/>
        </p:nvSpPr>
        <p:spPr>
          <a:xfrm>
            <a:off x="8549208" y="5689286"/>
            <a:ext cx="36427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Nautilus Biotechnology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Egertson</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et al, </a:t>
            </a: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Biorxiv</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2021</a:t>
            </a:r>
          </a:p>
        </p:txBody>
      </p:sp>
    </p:spTree>
    <p:extLst>
      <p:ext uri="{BB962C8B-B14F-4D97-AF65-F5344CB8AC3E}">
        <p14:creationId xmlns:p14="http://schemas.microsoft.com/office/powerpoint/2010/main" val="359402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transcript at ~5-10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protein at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to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89244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29D20A-F312-24EF-5688-AF663FBDF83F}"/>
                  </a:ext>
                </a:extLst>
              </p:cNvPr>
              <p:cNvSpPr txBox="1"/>
              <p:nvPr/>
            </p:nvSpPr>
            <p:spPr>
              <a:xfrm>
                <a:off x="5030900" y="4083314"/>
                <a:ext cx="2130199" cy="75232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ad>
                        <m:radPr>
                          <m:degHide m:val="on"/>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rad>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8529D20A-F312-24EF-5688-AF663FBDF83F}"/>
                  </a:ext>
                </a:extLst>
              </p:cNvPr>
              <p:cNvSpPr txBox="1">
                <a:spLocks noRot="1" noChangeAspect="1" noMove="1" noResize="1" noEditPoints="1" noAdjustHandles="1" noChangeArrowheads="1" noChangeShapeType="1" noTextEdit="1"/>
              </p:cNvSpPr>
              <p:nvPr/>
            </p:nvSpPr>
            <p:spPr>
              <a:xfrm>
                <a:off x="5030900" y="4083314"/>
                <a:ext cx="2130199" cy="752322"/>
              </a:xfrm>
              <a:prstGeom prst="rect">
                <a:avLst/>
              </a:prstGeom>
              <a:blipFill>
                <a:blip r:embed="rId2"/>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84B099-4744-0E2E-E8B2-473889B4B3A0}"/>
                  </a:ext>
                </a:extLst>
              </p:cNvPr>
              <p:cNvSpPr txBox="1"/>
              <p:nvPr/>
            </p:nvSpPr>
            <p:spPr>
              <a:xfrm>
                <a:off x="3703917" y="5064337"/>
                <a:ext cx="4615354" cy="152580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ad>
                            <m:radPr>
                              <m:degHide m:val="on"/>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rad>
                        </m:den>
                      </m:f>
                    </m:oMath>
                  </m:oMathPara>
                </a14:m>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DF84B099-4744-0E2E-E8B2-473889B4B3A0}"/>
                  </a:ext>
                </a:extLst>
              </p:cNvPr>
              <p:cNvSpPr txBox="1">
                <a:spLocks noRot="1" noChangeAspect="1" noMove="1" noResize="1" noEditPoints="1" noAdjustHandles="1" noChangeArrowheads="1" noChangeShapeType="1" noTextEdit="1"/>
              </p:cNvSpPr>
              <p:nvPr/>
            </p:nvSpPr>
            <p:spPr>
              <a:xfrm>
                <a:off x="3703917" y="5064337"/>
                <a:ext cx="4615354" cy="1525802"/>
              </a:xfrm>
              <a:prstGeom prst="rect">
                <a:avLst/>
              </a:prstGeom>
              <a:blipFill>
                <a:blip r:embed="rId3"/>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417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6F9099-9C17-3955-B2B5-596563AF9B61}"/>
              </a:ext>
            </a:extLst>
          </p:cNvPr>
          <p:cNvSpPr/>
          <p:nvPr/>
        </p:nvSpPr>
        <p:spPr>
          <a:xfrm>
            <a:off x="6676380" y="4325641"/>
            <a:ext cx="4588576"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8314A-441D-9434-882D-F1F0C3B9FF34}"/>
              </a:ext>
            </a:extLst>
          </p:cNvPr>
          <p:cNvSpPr/>
          <p:nvPr/>
        </p:nvSpPr>
        <p:spPr>
          <a:xfrm>
            <a:off x="705853" y="4325641"/>
            <a:ext cx="3995651"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8A8590-8221-0193-C890-3D6D34D1CBE0}"/>
                  </a:ext>
                </a:extLst>
              </p:cNvPr>
              <p:cNvSpPr txBox="1"/>
              <p:nvPr/>
            </p:nvSpPr>
            <p:spPr>
              <a:xfrm>
                <a:off x="768855" y="5031568"/>
                <a:ext cx="3995651"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1C8A8590-8221-0193-C890-3D6D34D1CBE0}"/>
                  </a:ext>
                </a:extLst>
              </p:cNvPr>
              <p:cNvSpPr txBox="1">
                <a:spLocks noRot="1" noChangeAspect="1" noMove="1" noResize="1" noEditPoints="1" noAdjustHandles="1" noChangeArrowheads="1" noChangeShapeType="1" noTextEdit="1"/>
              </p:cNvSpPr>
              <p:nvPr/>
            </p:nvSpPr>
            <p:spPr>
              <a:xfrm>
                <a:off x="768855" y="5031568"/>
                <a:ext cx="3995651" cy="1398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A8B485-ED8A-F059-0F0B-4ADF7F19912C}"/>
                  </a:ext>
                </a:extLst>
              </p:cNvPr>
              <p:cNvSpPr txBox="1"/>
              <p:nvPr/>
            </p:nvSpPr>
            <p:spPr>
              <a:xfrm>
                <a:off x="6691839" y="5031568"/>
                <a:ext cx="4588576"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89A8B485-ED8A-F059-0F0B-4ADF7F19912C}"/>
                  </a:ext>
                </a:extLst>
              </p:cNvPr>
              <p:cNvSpPr txBox="1">
                <a:spLocks noRot="1" noChangeAspect="1" noMove="1" noResize="1" noEditPoints="1" noAdjustHandles="1" noChangeArrowheads="1" noChangeShapeType="1" noTextEdit="1"/>
              </p:cNvSpPr>
              <p:nvPr/>
            </p:nvSpPr>
            <p:spPr>
              <a:xfrm>
                <a:off x="6691839" y="5031568"/>
                <a:ext cx="4588576" cy="139858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6C8C337-C481-8B00-D0B0-F4C492476C67}"/>
              </a:ext>
            </a:extLst>
          </p:cNvPr>
          <p:cNvSpPr txBox="1"/>
          <p:nvPr/>
        </p:nvSpPr>
        <p:spPr>
          <a:xfrm>
            <a:off x="920277" y="4325943"/>
            <a:ext cx="36928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Limit of Detection (LOD)</a:t>
            </a:r>
          </a:p>
        </p:txBody>
      </p:sp>
      <p:sp>
        <p:nvSpPr>
          <p:cNvPr id="9" name="TextBox 8">
            <a:extLst>
              <a:ext uri="{FF2B5EF4-FFF2-40B4-BE49-F238E27FC236}">
                <a16:creationId xmlns:a16="http://schemas.microsoft.com/office/drawing/2014/main" id="{7BB9F322-13D9-1D30-E359-46B9F682890B}"/>
              </a:ext>
            </a:extLst>
          </p:cNvPr>
          <p:cNvSpPr txBox="1"/>
          <p:nvPr/>
        </p:nvSpPr>
        <p:spPr>
          <a:xfrm>
            <a:off x="6820759" y="4325641"/>
            <a:ext cx="43307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Lower Limit of Quant (LLOQ)</a:t>
            </a:r>
          </a:p>
        </p:txBody>
      </p:sp>
    </p:spTree>
    <p:extLst>
      <p:ext uri="{BB962C8B-B14F-4D97-AF65-F5344CB8AC3E}">
        <p14:creationId xmlns:p14="http://schemas.microsoft.com/office/powerpoint/2010/main" val="1666623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FD60070-5D9E-8AB9-FFB2-2E20F9DCF717}"/>
              </a:ext>
            </a:extLst>
          </p:cNvPr>
          <p:cNvGrpSpPr/>
          <p:nvPr/>
        </p:nvGrpSpPr>
        <p:grpSpPr>
          <a:xfrm>
            <a:off x="5732763" y="1874159"/>
            <a:ext cx="4244063" cy="2940823"/>
            <a:chOff x="5732763" y="1874159"/>
            <a:chExt cx="4244063" cy="2940823"/>
          </a:xfrm>
        </p:grpSpPr>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grpSp>
    </p:spTree>
    <p:extLst>
      <p:ext uri="{BB962C8B-B14F-4D97-AF65-F5344CB8AC3E}">
        <p14:creationId xmlns:p14="http://schemas.microsoft.com/office/powerpoint/2010/main" val="3394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9" grpId="0"/>
      <p:bldP spid="1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5" name="Freeform 17">
            <a:extLst>
              <a:ext uri="{FF2B5EF4-FFF2-40B4-BE49-F238E27FC236}">
                <a16:creationId xmlns:a16="http://schemas.microsoft.com/office/drawing/2014/main" id="{B5B321B5-45BC-B5E6-D4F0-D6D3D0A0C670}"/>
              </a:ext>
            </a:extLst>
          </p:cNvPr>
          <p:cNvSpPr/>
          <p:nvPr/>
        </p:nvSpPr>
        <p:spPr>
          <a:xfrm rot="10800000">
            <a:off x="11098950" y="5730412"/>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64">
            <a:extLst>
              <a:ext uri="{FF2B5EF4-FFF2-40B4-BE49-F238E27FC236}">
                <a16:creationId xmlns:a16="http://schemas.microsoft.com/office/drawing/2014/main" id="{A926C381-6FAD-716E-8594-005A3A1C9684}"/>
              </a:ext>
            </a:extLst>
          </p:cNvPr>
          <p:cNvSpPr/>
          <p:nvPr/>
        </p:nvSpPr>
        <p:spPr>
          <a:xfrm rot="10800000">
            <a:off x="10181121" y="5893275"/>
            <a:ext cx="305803" cy="442624"/>
          </a:xfrm>
          <a:custGeom>
            <a:avLst/>
            <a:gdLst>
              <a:gd name="connsiteX0" fmla="*/ 305803 w 305803"/>
              <a:gd name="connsiteY0" fmla="*/ 442624 h 442624"/>
              <a:gd name="connsiteX1" fmla="*/ 0 w 305803"/>
              <a:gd name="connsiteY1" fmla="*/ 442624 h 442624"/>
              <a:gd name="connsiteX2" fmla="*/ 71960 w 305803"/>
              <a:gd name="connsiteY2" fmla="*/ 61961 h 442624"/>
              <a:gd name="connsiteX3" fmla="*/ 72305 w 305803"/>
              <a:gd name="connsiteY3" fmla="*/ 61961 h 442624"/>
              <a:gd name="connsiteX4" fmla="*/ 73040 w 305803"/>
              <a:gd name="connsiteY4" fmla="*/ 55720 h 442624"/>
              <a:gd name="connsiteX5" fmla="*/ 152902 w 305803"/>
              <a:gd name="connsiteY5" fmla="*/ 0 h 442624"/>
              <a:gd name="connsiteX6" fmla="*/ 232763 w 305803"/>
              <a:gd name="connsiteY6" fmla="*/ 55720 h 442624"/>
              <a:gd name="connsiteX7" fmla="*/ 233498 w 305803"/>
              <a:gd name="connsiteY7" fmla="*/ 61961 h 442624"/>
              <a:gd name="connsiteX8" fmla="*/ 233843 w 305803"/>
              <a:gd name="connsiteY8" fmla="*/ 61961 h 44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803" h="442624">
                <a:moveTo>
                  <a:pt x="305803" y="442624"/>
                </a:moveTo>
                <a:lnTo>
                  <a:pt x="0" y="442624"/>
                </a:lnTo>
                <a:lnTo>
                  <a:pt x="71960" y="61961"/>
                </a:lnTo>
                <a:lnTo>
                  <a:pt x="72305" y="61961"/>
                </a:lnTo>
                <a:lnTo>
                  <a:pt x="73040" y="55720"/>
                </a:lnTo>
                <a:cubicBezTo>
                  <a:pt x="80641" y="23921"/>
                  <a:pt x="113508" y="0"/>
                  <a:pt x="152902" y="0"/>
                </a:cubicBezTo>
                <a:cubicBezTo>
                  <a:pt x="192295" y="0"/>
                  <a:pt x="225162" y="23921"/>
                  <a:pt x="232763" y="55720"/>
                </a:cubicBezTo>
                <a:lnTo>
                  <a:pt x="233498" y="61961"/>
                </a:lnTo>
                <a:lnTo>
                  <a:pt x="233843"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65">
            <a:extLst>
              <a:ext uri="{FF2B5EF4-FFF2-40B4-BE49-F238E27FC236}">
                <a16:creationId xmlns:a16="http://schemas.microsoft.com/office/drawing/2014/main" id="{C0E25AF4-A397-1F52-4A03-58B1E18468AA}"/>
              </a:ext>
            </a:extLst>
          </p:cNvPr>
          <p:cNvSpPr/>
          <p:nvPr/>
        </p:nvSpPr>
        <p:spPr>
          <a:xfrm rot="10800000">
            <a:off x="10168057" y="5730100"/>
            <a:ext cx="328981" cy="166772"/>
          </a:xfrm>
          <a:custGeom>
            <a:avLst/>
            <a:gdLst>
              <a:gd name="connsiteX0" fmla="*/ 328980 w 328981"/>
              <a:gd name="connsiteY0" fmla="*/ 166772 h 166772"/>
              <a:gd name="connsiteX1" fmla="*/ 0 w 328981"/>
              <a:gd name="connsiteY1" fmla="*/ 166772 h 166772"/>
              <a:gd name="connsiteX2" fmla="*/ 0 w 328981"/>
              <a:gd name="connsiteY2" fmla="*/ 61300 h 166772"/>
              <a:gd name="connsiteX3" fmla="*/ 2 w 328981"/>
              <a:gd name="connsiteY3" fmla="*/ 61300 h 166772"/>
              <a:gd name="connsiteX4" fmla="*/ 11590 w 328981"/>
              <a:gd name="connsiteY4" fmla="*/ 0 h 166772"/>
              <a:gd name="connsiteX5" fmla="*/ 317393 w 328981"/>
              <a:gd name="connsiteY5" fmla="*/ 0 h 166772"/>
              <a:gd name="connsiteX6" fmla="*/ 328981 w 328981"/>
              <a:gd name="connsiteY6" fmla="*/ 61301 h 166772"/>
              <a:gd name="connsiteX7" fmla="*/ 328980 w 328981"/>
              <a:gd name="connsiteY7" fmla="*/ 61301 h 1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166772">
                <a:moveTo>
                  <a:pt x="328980" y="166772"/>
                </a:moveTo>
                <a:lnTo>
                  <a:pt x="0" y="166772"/>
                </a:lnTo>
                <a:lnTo>
                  <a:pt x="0" y="61300"/>
                </a:lnTo>
                <a:lnTo>
                  <a:pt x="2" y="61300"/>
                </a:lnTo>
                <a:lnTo>
                  <a:pt x="11590" y="0"/>
                </a:lnTo>
                <a:lnTo>
                  <a:pt x="317393" y="0"/>
                </a:lnTo>
                <a:lnTo>
                  <a:pt x="328981" y="61301"/>
                </a:lnTo>
                <a:lnTo>
                  <a:pt x="328980" y="61301"/>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76">
            <a:extLst>
              <a:ext uri="{FF2B5EF4-FFF2-40B4-BE49-F238E27FC236}">
                <a16:creationId xmlns:a16="http://schemas.microsoft.com/office/drawing/2014/main" id="{86BF2379-4746-6E7D-F4DF-746E99D27E5F}"/>
              </a:ext>
            </a:extLst>
          </p:cNvPr>
          <p:cNvSpPr/>
          <p:nvPr/>
        </p:nvSpPr>
        <p:spPr>
          <a:xfrm rot="10800000">
            <a:off x="8338277" y="6035109"/>
            <a:ext cx="251004" cy="297682"/>
          </a:xfrm>
          <a:custGeom>
            <a:avLst/>
            <a:gdLst>
              <a:gd name="connsiteX0" fmla="*/ 251004 w 251004"/>
              <a:gd name="connsiteY0" fmla="*/ 297682 h 297682"/>
              <a:gd name="connsiteX1" fmla="*/ 0 w 251004"/>
              <a:gd name="connsiteY1" fmla="*/ 297682 h 297682"/>
              <a:gd name="connsiteX2" fmla="*/ 44560 w 251004"/>
              <a:gd name="connsiteY2" fmla="*/ 61961 h 297682"/>
              <a:gd name="connsiteX3" fmla="*/ 44905 w 251004"/>
              <a:gd name="connsiteY3" fmla="*/ 61961 h 297682"/>
              <a:gd name="connsiteX4" fmla="*/ 45640 w 251004"/>
              <a:gd name="connsiteY4" fmla="*/ 55720 h 297682"/>
              <a:gd name="connsiteX5" fmla="*/ 125502 w 251004"/>
              <a:gd name="connsiteY5" fmla="*/ 0 h 297682"/>
              <a:gd name="connsiteX6" fmla="*/ 205364 w 251004"/>
              <a:gd name="connsiteY6" fmla="*/ 55720 h 297682"/>
              <a:gd name="connsiteX7" fmla="*/ 206099 w 251004"/>
              <a:gd name="connsiteY7" fmla="*/ 61961 h 297682"/>
              <a:gd name="connsiteX8" fmla="*/ 206444 w 251004"/>
              <a:gd name="connsiteY8" fmla="*/ 61961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004" h="297682">
                <a:moveTo>
                  <a:pt x="251004" y="297682"/>
                </a:moveTo>
                <a:lnTo>
                  <a:pt x="0" y="297682"/>
                </a:lnTo>
                <a:lnTo>
                  <a:pt x="44560" y="61961"/>
                </a:lnTo>
                <a:lnTo>
                  <a:pt x="44905" y="61961"/>
                </a:lnTo>
                <a:lnTo>
                  <a:pt x="45640" y="55720"/>
                </a:lnTo>
                <a:cubicBezTo>
                  <a:pt x="53242" y="23921"/>
                  <a:pt x="86109" y="0"/>
                  <a:pt x="125502" y="0"/>
                </a:cubicBezTo>
                <a:cubicBezTo>
                  <a:pt x="164895" y="0"/>
                  <a:pt x="197762" y="23921"/>
                  <a:pt x="205364" y="55720"/>
                </a:cubicBezTo>
                <a:lnTo>
                  <a:pt x="206099" y="61961"/>
                </a:lnTo>
                <a:lnTo>
                  <a:pt x="20644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56">
            <a:extLst>
              <a:ext uri="{FF2B5EF4-FFF2-40B4-BE49-F238E27FC236}">
                <a16:creationId xmlns:a16="http://schemas.microsoft.com/office/drawing/2014/main" id="{E3F52320-46A1-F314-C095-31BDF2930A97}"/>
              </a:ext>
            </a:extLst>
          </p:cNvPr>
          <p:cNvSpPr/>
          <p:nvPr/>
        </p:nvSpPr>
        <p:spPr>
          <a:xfrm rot="10800000">
            <a:off x="3626622" y="573340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77">
            <a:extLst>
              <a:ext uri="{FF2B5EF4-FFF2-40B4-BE49-F238E27FC236}">
                <a16:creationId xmlns:a16="http://schemas.microsoft.com/office/drawing/2014/main" id="{D0ACB723-22B8-BCD1-5661-4D93D3C17A9C}"/>
              </a:ext>
            </a:extLst>
          </p:cNvPr>
          <p:cNvSpPr/>
          <p:nvPr/>
        </p:nvSpPr>
        <p:spPr>
          <a:xfrm>
            <a:off x="8301115" y="5730632"/>
            <a:ext cx="328981" cy="311714"/>
          </a:xfrm>
          <a:custGeom>
            <a:avLst/>
            <a:gdLst>
              <a:gd name="connsiteX0" fmla="*/ 1 w 328981"/>
              <a:gd name="connsiteY0" fmla="*/ 0 h 311714"/>
              <a:gd name="connsiteX1" fmla="*/ 328981 w 328981"/>
              <a:gd name="connsiteY1" fmla="*/ 0 h 311714"/>
              <a:gd name="connsiteX2" fmla="*/ 328981 w 328981"/>
              <a:gd name="connsiteY2" fmla="*/ 105472 h 311714"/>
              <a:gd name="connsiteX3" fmla="*/ 328979 w 328981"/>
              <a:gd name="connsiteY3" fmla="*/ 105472 h 311714"/>
              <a:gd name="connsiteX4" fmla="*/ 289991 w 328981"/>
              <a:gd name="connsiteY4" fmla="*/ 311714 h 311714"/>
              <a:gd name="connsiteX5" fmla="*/ 38988 w 328981"/>
              <a:gd name="connsiteY5" fmla="*/ 311714 h 311714"/>
              <a:gd name="connsiteX6" fmla="*/ 0 w 328981"/>
              <a:gd name="connsiteY6" fmla="*/ 105471 h 311714"/>
              <a:gd name="connsiteX7" fmla="*/ 1 w 328981"/>
              <a:gd name="connsiteY7" fmla="*/ 105471 h 3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311714">
                <a:moveTo>
                  <a:pt x="1" y="0"/>
                </a:moveTo>
                <a:lnTo>
                  <a:pt x="328981" y="0"/>
                </a:lnTo>
                <a:lnTo>
                  <a:pt x="328981" y="105472"/>
                </a:lnTo>
                <a:lnTo>
                  <a:pt x="328979" y="105472"/>
                </a:lnTo>
                <a:lnTo>
                  <a:pt x="289991" y="311714"/>
                </a:lnTo>
                <a:lnTo>
                  <a:pt x="38988" y="311714"/>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70">
            <a:extLst>
              <a:ext uri="{FF2B5EF4-FFF2-40B4-BE49-F238E27FC236}">
                <a16:creationId xmlns:a16="http://schemas.microsoft.com/office/drawing/2014/main" id="{1A38FAAE-FF3B-9DA9-C81C-EF6A43A4EB49}"/>
              </a:ext>
            </a:extLst>
          </p:cNvPr>
          <p:cNvSpPr/>
          <p:nvPr/>
        </p:nvSpPr>
        <p:spPr>
          <a:xfrm rot="10800000">
            <a:off x="9257474" y="5985633"/>
            <a:ext cx="270884" cy="350266"/>
          </a:xfrm>
          <a:custGeom>
            <a:avLst/>
            <a:gdLst>
              <a:gd name="connsiteX0" fmla="*/ 270884 w 270884"/>
              <a:gd name="connsiteY0" fmla="*/ 350266 h 350266"/>
              <a:gd name="connsiteX1" fmla="*/ 0 w 270884"/>
              <a:gd name="connsiteY1" fmla="*/ 350266 h 350266"/>
              <a:gd name="connsiteX2" fmla="*/ 54500 w 270884"/>
              <a:gd name="connsiteY2" fmla="*/ 61961 h 350266"/>
              <a:gd name="connsiteX3" fmla="*/ 54845 w 270884"/>
              <a:gd name="connsiteY3" fmla="*/ 61961 h 350266"/>
              <a:gd name="connsiteX4" fmla="*/ 55580 w 270884"/>
              <a:gd name="connsiteY4" fmla="*/ 55720 h 350266"/>
              <a:gd name="connsiteX5" fmla="*/ 135442 w 270884"/>
              <a:gd name="connsiteY5" fmla="*/ 0 h 350266"/>
              <a:gd name="connsiteX6" fmla="*/ 215304 w 270884"/>
              <a:gd name="connsiteY6" fmla="*/ 55720 h 350266"/>
              <a:gd name="connsiteX7" fmla="*/ 216039 w 270884"/>
              <a:gd name="connsiteY7" fmla="*/ 61961 h 350266"/>
              <a:gd name="connsiteX8" fmla="*/ 216384 w 270884"/>
              <a:gd name="connsiteY8" fmla="*/ 61961 h 35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84" h="350266">
                <a:moveTo>
                  <a:pt x="270884" y="350266"/>
                </a:moveTo>
                <a:lnTo>
                  <a:pt x="0" y="350266"/>
                </a:lnTo>
                <a:lnTo>
                  <a:pt x="54500" y="61961"/>
                </a:lnTo>
                <a:lnTo>
                  <a:pt x="54845" y="61961"/>
                </a:lnTo>
                <a:lnTo>
                  <a:pt x="55580" y="55720"/>
                </a:lnTo>
                <a:cubicBezTo>
                  <a:pt x="63182" y="23921"/>
                  <a:pt x="96049" y="0"/>
                  <a:pt x="135442" y="0"/>
                </a:cubicBezTo>
                <a:cubicBezTo>
                  <a:pt x="174835" y="0"/>
                  <a:pt x="207702" y="23921"/>
                  <a:pt x="215304" y="55720"/>
                </a:cubicBezTo>
                <a:lnTo>
                  <a:pt x="216039" y="61961"/>
                </a:lnTo>
                <a:lnTo>
                  <a:pt x="21638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71">
            <a:extLst>
              <a:ext uri="{FF2B5EF4-FFF2-40B4-BE49-F238E27FC236}">
                <a16:creationId xmlns:a16="http://schemas.microsoft.com/office/drawing/2014/main" id="{AB872D5F-4010-F7ED-0D8C-75930F443E96}"/>
              </a:ext>
            </a:extLst>
          </p:cNvPr>
          <p:cNvSpPr/>
          <p:nvPr/>
        </p:nvSpPr>
        <p:spPr>
          <a:xfrm rot="10800000">
            <a:off x="9231355" y="5730072"/>
            <a:ext cx="328981" cy="259130"/>
          </a:xfrm>
          <a:custGeom>
            <a:avLst/>
            <a:gdLst>
              <a:gd name="connsiteX0" fmla="*/ 328980 w 328981"/>
              <a:gd name="connsiteY0" fmla="*/ 259130 h 259130"/>
              <a:gd name="connsiteX1" fmla="*/ 0 w 328981"/>
              <a:gd name="connsiteY1" fmla="*/ 259130 h 259130"/>
              <a:gd name="connsiteX2" fmla="*/ 0 w 328981"/>
              <a:gd name="connsiteY2" fmla="*/ 153658 h 259130"/>
              <a:gd name="connsiteX3" fmla="*/ 2 w 328981"/>
              <a:gd name="connsiteY3" fmla="*/ 153658 h 259130"/>
              <a:gd name="connsiteX4" fmla="*/ 29049 w 328981"/>
              <a:gd name="connsiteY4" fmla="*/ 0 h 259130"/>
              <a:gd name="connsiteX5" fmla="*/ 299934 w 328981"/>
              <a:gd name="connsiteY5" fmla="*/ 0 h 259130"/>
              <a:gd name="connsiteX6" fmla="*/ 328981 w 328981"/>
              <a:gd name="connsiteY6" fmla="*/ 153659 h 259130"/>
              <a:gd name="connsiteX7" fmla="*/ 328980 w 328981"/>
              <a:gd name="connsiteY7" fmla="*/ 153659 h 25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259130">
                <a:moveTo>
                  <a:pt x="328980" y="259130"/>
                </a:moveTo>
                <a:lnTo>
                  <a:pt x="0" y="259130"/>
                </a:lnTo>
                <a:lnTo>
                  <a:pt x="0" y="153658"/>
                </a:lnTo>
                <a:lnTo>
                  <a:pt x="2" y="153658"/>
                </a:lnTo>
                <a:lnTo>
                  <a:pt x="29049" y="0"/>
                </a:lnTo>
                <a:lnTo>
                  <a:pt x="299934" y="0"/>
                </a:lnTo>
                <a:lnTo>
                  <a:pt x="328981" y="153659"/>
                </a:lnTo>
                <a:lnTo>
                  <a:pt x="328980" y="153659"/>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88">
            <a:extLst>
              <a:ext uri="{FF2B5EF4-FFF2-40B4-BE49-F238E27FC236}">
                <a16:creationId xmlns:a16="http://schemas.microsoft.com/office/drawing/2014/main" id="{C3107F16-B8D3-9C96-E0AD-29B9FED76196}"/>
              </a:ext>
            </a:extLst>
          </p:cNvPr>
          <p:cNvSpPr/>
          <p:nvPr/>
        </p:nvSpPr>
        <p:spPr>
          <a:xfrm rot="10800000">
            <a:off x="6500752" y="6237428"/>
            <a:ext cx="177165" cy="102380"/>
          </a:xfrm>
          <a:custGeom>
            <a:avLst/>
            <a:gdLst>
              <a:gd name="connsiteX0" fmla="*/ 177165 w 177165"/>
              <a:gd name="connsiteY0" fmla="*/ 102380 h 102380"/>
              <a:gd name="connsiteX1" fmla="*/ 0 w 177165"/>
              <a:gd name="connsiteY1" fmla="*/ 102380 h 102380"/>
              <a:gd name="connsiteX2" fmla="*/ 7641 w 177165"/>
              <a:gd name="connsiteY2" fmla="*/ 61961 h 102380"/>
              <a:gd name="connsiteX3" fmla="*/ 7986 w 177165"/>
              <a:gd name="connsiteY3" fmla="*/ 61961 h 102380"/>
              <a:gd name="connsiteX4" fmla="*/ 8721 w 177165"/>
              <a:gd name="connsiteY4" fmla="*/ 55720 h 102380"/>
              <a:gd name="connsiteX5" fmla="*/ 88583 w 177165"/>
              <a:gd name="connsiteY5" fmla="*/ 0 h 102380"/>
              <a:gd name="connsiteX6" fmla="*/ 168445 w 177165"/>
              <a:gd name="connsiteY6" fmla="*/ 55720 h 102380"/>
              <a:gd name="connsiteX7" fmla="*/ 169180 w 177165"/>
              <a:gd name="connsiteY7" fmla="*/ 61961 h 102380"/>
              <a:gd name="connsiteX8" fmla="*/ 169525 w 177165"/>
              <a:gd name="connsiteY8" fmla="*/ 61961 h 10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02380">
                <a:moveTo>
                  <a:pt x="177165" y="102380"/>
                </a:moveTo>
                <a:lnTo>
                  <a:pt x="0" y="102380"/>
                </a:lnTo>
                <a:lnTo>
                  <a:pt x="7641" y="61961"/>
                </a:lnTo>
                <a:lnTo>
                  <a:pt x="7986" y="61961"/>
                </a:lnTo>
                <a:lnTo>
                  <a:pt x="8721" y="55720"/>
                </a:lnTo>
                <a:cubicBezTo>
                  <a:pt x="16323" y="23921"/>
                  <a:pt x="49190" y="0"/>
                  <a:pt x="88583" y="0"/>
                </a:cubicBezTo>
                <a:cubicBezTo>
                  <a:pt x="127976" y="0"/>
                  <a:pt x="160843" y="23921"/>
                  <a:pt x="168445" y="55720"/>
                </a:cubicBezTo>
                <a:lnTo>
                  <a:pt x="169180" y="61961"/>
                </a:lnTo>
                <a:lnTo>
                  <a:pt x="169525"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89">
            <a:extLst>
              <a:ext uri="{FF2B5EF4-FFF2-40B4-BE49-F238E27FC236}">
                <a16:creationId xmlns:a16="http://schemas.microsoft.com/office/drawing/2014/main" id="{4142D36F-3FBF-84D9-0DC8-D24F695E40CF}"/>
              </a:ext>
            </a:extLst>
          </p:cNvPr>
          <p:cNvSpPr/>
          <p:nvPr/>
        </p:nvSpPr>
        <p:spPr>
          <a:xfrm>
            <a:off x="6426935" y="5737492"/>
            <a:ext cx="328981" cy="507016"/>
          </a:xfrm>
          <a:custGeom>
            <a:avLst/>
            <a:gdLst>
              <a:gd name="connsiteX0" fmla="*/ 1 w 328981"/>
              <a:gd name="connsiteY0" fmla="*/ 0 h 507016"/>
              <a:gd name="connsiteX1" fmla="*/ 328981 w 328981"/>
              <a:gd name="connsiteY1" fmla="*/ 0 h 507016"/>
              <a:gd name="connsiteX2" fmla="*/ 328981 w 328981"/>
              <a:gd name="connsiteY2" fmla="*/ 105472 h 507016"/>
              <a:gd name="connsiteX3" fmla="*/ 328979 w 328981"/>
              <a:gd name="connsiteY3" fmla="*/ 105472 h 507016"/>
              <a:gd name="connsiteX4" fmla="*/ 253072 w 328981"/>
              <a:gd name="connsiteY4" fmla="*/ 507016 h 507016"/>
              <a:gd name="connsiteX5" fmla="*/ 75907 w 328981"/>
              <a:gd name="connsiteY5" fmla="*/ 507016 h 507016"/>
              <a:gd name="connsiteX6" fmla="*/ 0 w 328981"/>
              <a:gd name="connsiteY6" fmla="*/ 105471 h 507016"/>
              <a:gd name="connsiteX7" fmla="*/ 1 w 328981"/>
              <a:gd name="connsiteY7" fmla="*/ 105471 h 5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507016">
                <a:moveTo>
                  <a:pt x="1" y="0"/>
                </a:moveTo>
                <a:lnTo>
                  <a:pt x="328981" y="0"/>
                </a:lnTo>
                <a:lnTo>
                  <a:pt x="328981" y="105472"/>
                </a:lnTo>
                <a:lnTo>
                  <a:pt x="328979" y="105472"/>
                </a:lnTo>
                <a:lnTo>
                  <a:pt x="253072" y="507016"/>
                </a:lnTo>
                <a:lnTo>
                  <a:pt x="75907" y="507016"/>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82">
            <a:extLst>
              <a:ext uri="{FF2B5EF4-FFF2-40B4-BE49-F238E27FC236}">
                <a16:creationId xmlns:a16="http://schemas.microsoft.com/office/drawing/2014/main" id="{0D2B34ED-15D1-F33C-31B1-92FFF410F09D}"/>
              </a:ext>
            </a:extLst>
          </p:cNvPr>
          <p:cNvSpPr/>
          <p:nvPr/>
        </p:nvSpPr>
        <p:spPr>
          <a:xfrm rot="10800000">
            <a:off x="7418664" y="6146994"/>
            <a:ext cx="211356" cy="192814"/>
          </a:xfrm>
          <a:custGeom>
            <a:avLst/>
            <a:gdLst>
              <a:gd name="connsiteX0" fmla="*/ 211356 w 211356"/>
              <a:gd name="connsiteY0" fmla="*/ 192814 h 192814"/>
              <a:gd name="connsiteX1" fmla="*/ 0 w 211356"/>
              <a:gd name="connsiteY1" fmla="*/ 192814 h 192814"/>
              <a:gd name="connsiteX2" fmla="*/ 24736 w 211356"/>
              <a:gd name="connsiteY2" fmla="*/ 61961 h 192814"/>
              <a:gd name="connsiteX3" fmla="*/ 25081 w 211356"/>
              <a:gd name="connsiteY3" fmla="*/ 61961 h 192814"/>
              <a:gd name="connsiteX4" fmla="*/ 25816 w 211356"/>
              <a:gd name="connsiteY4" fmla="*/ 55720 h 192814"/>
              <a:gd name="connsiteX5" fmla="*/ 105678 w 211356"/>
              <a:gd name="connsiteY5" fmla="*/ 0 h 192814"/>
              <a:gd name="connsiteX6" fmla="*/ 185540 w 211356"/>
              <a:gd name="connsiteY6" fmla="*/ 55720 h 192814"/>
              <a:gd name="connsiteX7" fmla="*/ 186275 w 211356"/>
              <a:gd name="connsiteY7" fmla="*/ 61961 h 192814"/>
              <a:gd name="connsiteX8" fmla="*/ 186620 w 211356"/>
              <a:gd name="connsiteY8" fmla="*/ 61961 h 19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56" h="192814">
                <a:moveTo>
                  <a:pt x="211356" y="192814"/>
                </a:moveTo>
                <a:lnTo>
                  <a:pt x="0" y="192814"/>
                </a:lnTo>
                <a:lnTo>
                  <a:pt x="24736" y="61961"/>
                </a:lnTo>
                <a:lnTo>
                  <a:pt x="25081" y="61961"/>
                </a:lnTo>
                <a:lnTo>
                  <a:pt x="25816" y="55720"/>
                </a:lnTo>
                <a:cubicBezTo>
                  <a:pt x="33418" y="23921"/>
                  <a:pt x="66285" y="0"/>
                  <a:pt x="105678" y="0"/>
                </a:cubicBezTo>
                <a:cubicBezTo>
                  <a:pt x="145071" y="0"/>
                  <a:pt x="177938" y="23921"/>
                  <a:pt x="185540" y="55720"/>
                </a:cubicBezTo>
                <a:lnTo>
                  <a:pt x="186275" y="61961"/>
                </a:lnTo>
                <a:lnTo>
                  <a:pt x="186620"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83">
            <a:extLst>
              <a:ext uri="{FF2B5EF4-FFF2-40B4-BE49-F238E27FC236}">
                <a16:creationId xmlns:a16="http://schemas.microsoft.com/office/drawing/2014/main" id="{046D11E9-1E18-BD60-7B2E-07ECFDAA451C}"/>
              </a:ext>
            </a:extLst>
          </p:cNvPr>
          <p:cNvSpPr/>
          <p:nvPr/>
        </p:nvSpPr>
        <p:spPr>
          <a:xfrm>
            <a:off x="7360107" y="5737492"/>
            <a:ext cx="328981" cy="416582"/>
          </a:xfrm>
          <a:custGeom>
            <a:avLst/>
            <a:gdLst>
              <a:gd name="connsiteX0" fmla="*/ 1 w 328981"/>
              <a:gd name="connsiteY0" fmla="*/ 0 h 416582"/>
              <a:gd name="connsiteX1" fmla="*/ 328981 w 328981"/>
              <a:gd name="connsiteY1" fmla="*/ 0 h 416582"/>
              <a:gd name="connsiteX2" fmla="*/ 328981 w 328981"/>
              <a:gd name="connsiteY2" fmla="*/ 105472 h 416582"/>
              <a:gd name="connsiteX3" fmla="*/ 328979 w 328981"/>
              <a:gd name="connsiteY3" fmla="*/ 105472 h 416582"/>
              <a:gd name="connsiteX4" fmla="*/ 270168 w 328981"/>
              <a:gd name="connsiteY4" fmla="*/ 416582 h 416582"/>
              <a:gd name="connsiteX5" fmla="*/ 58812 w 328981"/>
              <a:gd name="connsiteY5" fmla="*/ 416582 h 416582"/>
              <a:gd name="connsiteX6" fmla="*/ 0 w 328981"/>
              <a:gd name="connsiteY6" fmla="*/ 105471 h 416582"/>
              <a:gd name="connsiteX7" fmla="*/ 1 w 328981"/>
              <a:gd name="connsiteY7" fmla="*/ 105471 h 4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416582">
                <a:moveTo>
                  <a:pt x="1" y="0"/>
                </a:moveTo>
                <a:lnTo>
                  <a:pt x="328981" y="0"/>
                </a:lnTo>
                <a:lnTo>
                  <a:pt x="328981" y="105472"/>
                </a:lnTo>
                <a:lnTo>
                  <a:pt x="328979" y="105472"/>
                </a:lnTo>
                <a:lnTo>
                  <a:pt x="270168" y="416582"/>
                </a:lnTo>
                <a:lnTo>
                  <a:pt x="58812" y="416582"/>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96">
            <a:extLst>
              <a:ext uri="{FF2B5EF4-FFF2-40B4-BE49-F238E27FC236}">
                <a16:creationId xmlns:a16="http://schemas.microsoft.com/office/drawing/2014/main" id="{64E3C3E7-40A6-48AA-309C-3B4E8BA1ABC3}"/>
              </a:ext>
            </a:extLst>
          </p:cNvPr>
          <p:cNvSpPr/>
          <p:nvPr/>
        </p:nvSpPr>
        <p:spPr>
          <a:xfrm rot="10800000">
            <a:off x="4655651" y="6306092"/>
            <a:ext cx="119347" cy="23668"/>
          </a:xfrm>
          <a:custGeom>
            <a:avLst/>
            <a:gdLst>
              <a:gd name="connsiteX0" fmla="*/ 119347 w 119347"/>
              <a:gd name="connsiteY0" fmla="*/ 23668 h 23668"/>
              <a:gd name="connsiteX1" fmla="*/ 0 w 119347"/>
              <a:gd name="connsiteY1" fmla="*/ 23668 h 23668"/>
              <a:gd name="connsiteX2" fmla="*/ 7821 w 119347"/>
              <a:gd name="connsiteY2" fmla="*/ 15935 h 23668"/>
              <a:gd name="connsiteX3" fmla="*/ 59674 w 119347"/>
              <a:gd name="connsiteY3" fmla="*/ 0 h 23668"/>
              <a:gd name="connsiteX4" fmla="*/ 111527 w 119347"/>
              <a:gd name="connsiteY4" fmla="*/ 15935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47" h="23668">
                <a:moveTo>
                  <a:pt x="119347" y="23668"/>
                </a:moveTo>
                <a:lnTo>
                  <a:pt x="0" y="23668"/>
                </a:lnTo>
                <a:lnTo>
                  <a:pt x="7821" y="15935"/>
                </a:lnTo>
                <a:cubicBezTo>
                  <a:pt x="21912" y="5980"/>
                  <a:pt x="39977" y="0"/>
                  <a:pt x="59674" y="0"/>
                </a:cubicBezTo>
                <a:cubicBezTo>
                  <a:pt x="79370" y="0"/>
                  <a:pt x="97435" y="5980"/>
                  <a:pt x="111527" y="15935"/>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97">
            <a:extLst>
              <a:ext uri="{FF2B5EF4-FFF2-40B4-BE49-F238E27FC236}">
                <a16:creationId xmlns:a16="http://schemas.microsoft.com/office/drawing/2014/main" id="{4B950F6A-1F16-8D00-5290-0BA658A2A16F}"/>
              </a:ext>
            </a:extLst>
          </p:cNvPr>
          <p:cNvSpPr/>
          <p:nvPr/>
        </p:nvSpPr>
        <p:spPr>
          <a:xfrm>
            <a:off x="4552163" y="5720364"/>
            <a:ext cx="328981" cy="585728"/>
          </a:xfrm>
          <a:custGeom>
            <a:avLst/>
            <a:gdLst>
              <a:gd name="connsiteX0" fmla="*/ 1 w 328981"/>
              <a:gd name="connsiteY0" fmla="*/ 0 h 585728"/>
              <a:gd name="connsiteX1" fmla="*/ 328981 w 328981"/>
              <a:gd name="connsiteY1" fmla="*/ 0 h 585728"/>
              <a:gd name="connsiteX2" fmla="*/ 328981 w 328981"/>
              <a:gd name="connsiteY2" fmla="*/ 105472 h 585728"/>
              <a:gd name="connsiteX3" fmla="*/ 328979 w 328981"/>
              <a:gd name="connsiteY3" fmla="*/ 105472 h 585728"/>
              <a:gd name="connsiteX4" fmla="*/ 245431 w 328981"/>
              <a:gd name="connsiteY4" fmla="*/ 547435 h 585728"/>
              <a:gd name="connsiteX5" fmla="*/ 245086 w 328981"/>
              <a:gd name="connsiteY5" fmla="*/ 547435 h 585728"/>
              <a:gd name="connsiteX6" fmla="*/ 244351 w 328981"/>
              <a:gd name="connsiteY6" fmla="*/ 553676 h 585728"/>
              <a:gd name="connsiteX7" fmla="*/ 234206 w 328981"/>
              <a:gd name="connsiteY7" fmla="*/ 575798 h 585728"/>
              <a:gd name="connsiteX8" fmla="*/ 224163 w 328981"/>
              <a:gd name="connsiteY8" fmla="*/ 585728 h 585728"/>
              <a:gd name="connsiteX9" fmla="*/ 104816 w 328981"/>
              <a:gd name="connsiteY9" fmla="*/ 585728 h 585728"/>
              <a:gd name="connsiteX10" fmla="*/ 94773 w 328981"/>
              <a:gd name="connsiteY10" fmla="*/ 575798 h 585728"/>
              <a:gd name="connsiteX11" fmla="*/ 84628 w 328981"/>
              <a:gd name="connsiteY11" fmla="*/ 553676 h 585728"/>
              <a:gd name="connsiteX12" fmla="*/ 83893 w 328981"/>
              <a:gd name="connsiteY12" fmla="*/ 547435 h 585728"/>
              <a:gd name="connsiteX13" fmla="*/ 83548 w 328981"/>
              <a:gd name="connsiteY13" fmla="*/ 547435 h 585728"/>
              <a:gd name="connsiteX14" fmla="*/ 0 w 328981"/>
              <a:gd name="connsiteY14" fmla="*/ 105471 h 585728"/>
              <a:gd name="connsiteX15" fmla="*/ 1 w 328981"/>
              <a:gd name="connsiteY15" fmla="*/ 105471 h 5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981" h="585728">
                <a:moveTo>
                  <a:pt x="1" y="0"/>
                </a:moveTo>
                <a:lnTo>
                  <a:pt x="328981" y="0"/>
                </a:lnTo>
                <a:lnTo>
                  <a:pt x="328981" y="105472"/>
                </a:lnTo>
                <a:lnTo>
                  <a:pt x="328979" y="105472"/>
                </a:lnTo>
                <a:lnTo>
                  <a:pt x="245431" y="547435"/>
                </a:lnTo>
                <a:lnTo>
                  <a:pt x="245086" y="547435"/>
                </a:lnTo>
                <a:lnTo>
                  <a:pt x="244351" y="553676"/>
                </a:lnTo>
                <a:cubicBezTo>
                  <a:pt x="242451" y="561626"/>
                  <a:pt x="238971" y="569084"/>
                  <a:pt x="234206" y="575798"/>
                </a:cubicBezTo>
                <a:lnTo>
                  <a:pt x="224163" y="585728"/>
                </a:lnTo>
                <a:lnTo>
                  <a:pt x="104816" y="585728"/>
                </a:lnTo>
                <a:lnTo>
                  <a:pt x="94773" y="575798"/>
                </a:lnTo>
                <a:cubicBezTo>
                  <a:pt x="90008" y="569084"/>
                  <a:pt x="86528" y="561626"/>
                  <a:pt x="84628" y="553676"/>
                </a:cubicBez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94">
            <a:extLst>
              <a:ext uri="{FF2B5EF4-FFF2-40B4-BE49-F238E27FC236}">
                <a16:creationId xmlns:a16="http://schemas.microsoft.com/office/drawing/2014/main" id="{0AF9555E-D1CF-8E84-BBC4-7B634689F6D1}"/>
              </a:ext>
            </a:extLst>
          </p:cNvPr>
          <p:cNvSpPr/>
          <p:nvPr/>
        </p:nvSpPr>
        <p:spPr>
          <a:xfrm rot="10800000">
            <a:off x="5581005" y="6285755"/>
            <a:ext cx="151758" cy="47036"/>
          </a:xfrm>
          <a:custGeom>
            <a:avLst/>
            <a:gdLst>
              <a:gd name="connsiteX0" fmla="*/ 151758 w 151758"/>
              <a:gd name="connsiteY0" fmla="*/ 47036 h 47036"/>
              <a:gd name="connsiteX1" fmla="*/ 0 w 151758"/>
              <a:gd name="connsiteY1" fmla="*/ 47036 h 47036"/>
              <a:gd name="connsiteX2" fmla="*/ 6163 w 151758"/>
              <a:gd name="connsiteY2" fmla="*/ 33598 h 47036"/>
              <a:gd name="connsiteX3" fmla="*/ 75879 w 151758"/>
              <a:gd name="connsiteY3" fmla="*/ 0 h 47036"/>
              <a:gd name="connsiteX4" fmla="*/ 145595 w 151758"/>
              <a:gd name="connsiteY4" fmla="*/ 33598 h 47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8" h="47036">
                <a:moveTo>
                  <a:pt x="151758" y="47036"/>
                </a:moveTo>
                <a:lnTo>
                  <a:pt x="0" y="47036"/>
                </a:lnTo>
                <a:lnTo>
                  <a:pt x="6163" y="33598"/>
                </a:lnTo>
                <a:cubicBezTo>
                  <a:pt x="20460" y="13455"/>
                  <a:pt x="46334" y="0"/>
                  <a:pt x="75879" y="0"/>
                </a:cubicBezTo>
                <a:cubicBezTo>
                  <a:pt x="105424" y="0"/>
                  <a:pt x="131298" y="13455"/>
                  <a:pt x="145595" y="33598"/>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95">
            <a:extLst>
              <a:ext uri="{FF2B5EF4-FFF2-40B4-BE49-F238E27FC236}">
                <a16:creationId xmlns:a16="http://schemas.microsoft.com/office/drawing/2014/main" id="{0E592578-A680-9A4F-F754-2FEDCC811382}"/>
              </a:ext>
            </a:extLst>
          </p:cNvPr>
          <p:cNvSpPr/>
          <p:nvPr/>
        </p:nvSpPr>
        <p:spPr>
          <a:xfrm>
            <a:off x="5488861" y="5725075"/>
            <a:ext cx="328981" cy="562360"/>
          </a:xfrm>
          <a:custGeom>
            <a:avLst/>
            <a:gdLst>
              <a:gd name="connsiteX0" fmla="*/ 1 w 328981"/>
              <a:gd name="connsiteY0" fmla="*/ 0 h 562360"/>
              <a:gd name="connsiteX1" fmla="*/ 328981 w 328981"/>
              <a:gd name="connsiteY1" fmla="*/ 0 h 562360"/>
              <a:gd name="connsiteX2" fmla="*/ 328981 w 328981"/>
              <a:gd name="connsiteY2" fmla="*/ 105472 h 562360"/>
              <a:gd name="connsiteX3" fmla="*/ 328979 w 328981"/>
              <a:gd name="connsiteY3" fmla="*/ 105472 h 562360"/>
              <a:gd name="connsiteX4" fmla="*/ 245432 w 328981"/>
              <a:gd name="connsiteY4" fmla="*/ 547435 h 562360"/>
              <a:gd name="connsiteX5" fmla="*/ 245086 w 328981"/>
              <a:gd name="connsiteY5" fmla="*/ 547435 h 562360"/>
              <a:gd name="connsiteX6" fmla="*/ 244351 w 328981"/>
              <a:gd name="connsiteY6" fmla="*/ 553676 h 562360"/>
              <a:gd name="connsiteX7" fmla="*/ 240369 w 328981"/>
              <a:gd name="connsiteY7" fmla="*/ 562360 h 562360"/>
              <a:gd name="connsiteX8" fmla="*/ 88610 w 328981"/>
              <a:gd name="connsiteY8" fmla="*/ 562360 h 562360"/>
              <a:gd name="connsiteX9" fmla="*/ 84628 w 328981"/>
              <a:gd name="connsiteY9" fmla="*/ 553676 h 562360"/>
              <a:gd name="connsiteX10" fmla="*/ 83893 w 328981"/>
              <a:gd name="connsiteY10" fmla="*/ 547435 h 562360"/>
              <a:gd name="connsiteX11" fmla="*/ 83548 w 328981"/>
              <a:gd name="connsiteY11" fmla="*/ 547435 h 562360"/>
              <a:gd name="connsiteX12" fmla="*/ 0 w 328981"/>
              <a:gd name="connsiteY12" fmla="*/ 105471 h 562360"/>
              <a:gd name="connsiteX13" fmla="*/ 1 w 328981"/>
              <a:gd name="connsiteY13" fmla="*/ 105471 h 5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81" h="562360">
                <a:moveTo>
                  <a:pt x="1" y="0"/>
                </a:moveTo>
                <a:lnTo>
                  <a:pt x="328981" y="0"/>
                </a:lnTo>
                <a:lnTo>
                  <a:pt x="328981" y="105472"/>
                </a:lnTo>
                <a:lnTo>
                  <a:pt x="328979" y="105472"/>
                </a:lnTo>
                <a:lnTo>
                  <a:pt x="245432" y="547435"/>
                </a:lnTo>
                <a:lnTo>
                  <a:pt x="245086" y="547435"/>
                </a:lnTo>
                <a:lnTo>
                  <a:pt x="244351" y="553676"/>
                </a:lnTo>
                <a:lnTo>
                  <a:pt x="240369" y="562360"/>
                </a:lnTo>
                <a:lnTo>
                  <a:pt x="88610" y="562360"/>
                </a:lnTo>
                <a:lnTo>
                  <a:pt x="84628" y="553676"/>
                </a:ln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58500925-4A89-ABDA-C14F-23BB27B7474F}"/>
              </a:ext>
            </a:extLst>
          </p:cNvPr>
          <p:cNvCxnSpPr>
            <a:cxnSpLocks/>
          </p:cNvCxnSpPr>
          <p:nvPr/>
        </p:nvCxnSpPr>
        <p:spPr>
          <a:xfrm>
            <a:off x="11101161" y="5732342"/>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3E8B16-0CC7-53E1-5B1C-E2F1C0584224}"/>
              </a:ext>
            </a:extLst>
          </p:cNvPr>
          <p:cNvCxnSpPr>
            <a:cxnSpLocks/>
          </p:cNvCxnSpPr>
          <p:nvPr/>
        </p:nvCxnSpPr>
        <p:spPr>
          <a:xfrm>
            <a:off x="10168687" y="5728061"/>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C4F1B0-FA0B-F105-F3E9-3ABDCB41762D}"/>
              </a:ext>
            </a:extLst>
          </p:cNvPr>
          <p:cNvCxnSpPr>
            <a:cxnSpLocks/>
          </p:cNvCxnSpPr>
          <p:nvPr/>
        </p:nvCxnSpPr>
        <p:spPr>
          <a:xfrm>
            <a:off x="9224893" y="572803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3534E1-4BCD-727A-28F9-E12E5616610F}"/>
              </a:ext>
            </a:extLst>
          </p:cNvPr>
          <p:cNvCxnSpPr>
            <a:cxnSpLocks/>
          </p:cNvCxnSpPr>
          <p:nvPr/>
        </p:nvCxnSpPr>
        <p:spPr>
          <a:xfrm>
            <a:off x="8300755" y="5734274"/>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3F3415-62E9-6279-3EE7-F25752F691C2}"/>
              </a:ext>
            </a:extLst>
          </p:cNvPr>
          <p:cNvCxnSpPr>
            <a:cxnSpLocks/>
          </p:cNvCxnSpPr>
          <p:nvPr/>
        </p:nvCxnSpPr>
        <p:spPr>
          <a:xfrm>
            <a:off x="7368281" y="572999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F77F32-3FBE-1343-6F64-24387CAC5B8F}"/>
              </a:ext>
            </a:extLst>
          </p:cNvPr>
          <p:cNvCxnSpPr>
            <a:cxnSpLocks/>
          </p:cNvCxnSpPr>
          <p:nvPr/>
        </p:nvCxnSpPr>
        <p:spPr>
          <a:xfrm>
            <a:off x="6424487" y="572996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D00BE7-C0EF-2F39-A7D5-69146BAC0774}"/>
              </a:ext>
            </a:extLst>
          </p:cNvPr>
          <p:cNvCxnSpPr>
            <a:cxnSpLocks/>
          </p:cNvCxnSpPr>
          <p:nvPr/>
        </p:nvCxnSpPr>
        <p:spPr>
          <a:xfrm>
            <a:off x="5488204" y="5730226"/>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1384BF-C7B0-7DB7-69D9-CB413A2720A4}"/>
              </a:ext>
            </a:extLst>
          </p:cNvPr>
          <p:cNvCxnSpPr>
            <a:cxnSpLocks/>
          </p:cNvCxnSpPr>
          <p:nvPr/>
        </p:nvCxnSpPr>
        <p:spPr>
          <a:xfrm>
            <a:off x="4555730" y="572594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62058B-A810-973E-559A-614995675404}"/>
              </a:ext>
            </a:extLst>
          </p:cNvPr>
          <p:cNvCxnSpPr>
            <a:cxnSpLocks/>
          </p:cNvCxnSpPr>
          <p:nvPr/>
        </p:nvCxnSpPr>
        <p:spPr>
          <a:xfrm>
            <a:off x="3616933" y="5725917"/>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1FF568-FC03-41B9-7C26-9B3E1AE0D27A}"/>
              </a:ext>
            </a:extLst>
          </p:cNvPr>
          <p:cNvGrpSpPr/>
          <p:nvPr/>
        </p:nvGrpSpPr>
        <p:grpSpPr>
          <a:xfrm>
            <a:off x="4512654" y="5243563"/>
            <a:ext cx="407884" cy="1094374"/>
            <a:chOff x="4730037" y="2557277"/>
            <a:chExt cx="993254" cy="2664952"/>
          </a:xfrm>
          <a:noFill/>
        </p:grpSpPr>
        <p:sp>
          <p:nvSpPr>
            <p:cNvPr id="31" name="Freeform 8">
              <a:extLst>
                <a:ext uri="{FF2B5EF4-FFF2-40B4-BE49-F238E27FC236}">
                  <a16:creationId xmlns:a16="http://schemas.microsoft.com/office/drawing/2014/main" id="{85CAA7F1-5CB2-BF36-EFD1-B3CC00CB42A0}"/>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7A63FA4-74E5-2674-0B00-001098E761E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71A126B-DEDC-7985-DBF9-8AB8441B5E6E}"/>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2F0FA057-0130-180B-3735-D92B82CF86D7}"/>
              </a:ext>
            </a:extLst>
          </p:cNvPr>
          <p:cNvGrpSpPr/>
          <p:nvPr/>
        </p:nvGrpSpPr>
        <p:grpSpPr>
          <a:xfrm>
            <a:off x="3577390" y="5243563"/>
            <a:ext cx="407884" cy="1094374"/>
            <a:chOff x="4730037" y="2557277"/>
            <a:chExt cx="993254" cy="2664952"/>
          </a:xfrm>
          <a:noFill/>
        </p:grpSpPr>
        <p:sp>
          <p:nvSpPr>
            <p:cNvPr id="35" name="Freeform 19">
              <a:extLst>
                <a:ext uri="{FF2B5EF4-FFF2-40B4-BE49-F238E27FC236}">
                  <a16:creationId xmlns:a16="http://schemas.microsoft.com/office/drawing/2014/main" id="{31980825-493B-1989-B4CB-47CA1D4E21D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86A7088-CB50-6543-EF8E-A02BBA751D3A}"/>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3053D58-D0B9-EA53-2C0A-FD5619B09A46}"/>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B2502BD-B2B9-B489-50D8-0F8234F14E71}"/>
              </a:ext>
            </a:extLst>
          </p:cNvPr>
          <p:cNvGrpSpPr/>
          <p:nvPr/>
        </p:nvGrpSpPr>
        <p:grpSpPr>
          <a:xfrm>
            <a:off x="5447918" y="5243563"/>
            <a:ext cx="407884" cy="1094374"/>
            <a:chOff x="4730037" y="2557277"/>
            <a:chExt cx="993254" cy="2664952"/>
          </a:xfrm>
          <a:noFill/>
        </p:grpSpPr>
        <p:sp>
          <p:nvSpPr>
            <p:cNvPr id="39" name="Freeform 23">
              <a:extLst>
                <a:ext uri="{FF2B5EF4-FFF2-40B4-BE49-F238E27FC236}">
                  <a16:creationId xmlns:a16="http://schemas.microsoft.com/office/drawing/2014/main" id="{BAEC003E-1D08-B80E-306A-C844488BEC5C}"/>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A8E1C6-031D-1600-7B00-DC7CDF2A470E}"/>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F5D7528-5291-FDD6-5292-A0BCF78F0713}"/>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C3CC4DE3-E2B9-B17A-BF5F-53D03A012A46}"/>
              </a:ext>
            </a:extLst>
          </p:cNvPr>
          <p:cNvGrpSpPr/>
          <p:nvPr/>
        </p:nvGrpSpPr>
        <p:grpSpPr>
          <a:xfrm>
            <a:off x="6383182" y="5243563"/>
            <a:ext cx="407884" cy="1094374"/>
            <a:chOff x="4730037" y="2557277"/>
            <a:chExt cx="993254" cy="2664952"/>
          </a:xfrm>
          <a:noFill/>
        </p:grpSpPr>
        <p:sp>
          <p:nvSpPr>
            <p:cNvPr id="43" name="Freeform 27">
              <a:extLst>
                <a:ext uri="{FF2B5EF4-FFF2-40B4-BE49-F238E27FC236}">
                  <a16:creationId xmlns:a16="http://schemas.microsoft.com/office/drawing/2014/main" id="{396028CE-A152-97B6-5D27-3CE15F066611}"/>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F5C7104-F391-D9C9-420D-F36EAB0E6DF2}"/>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06177F0-1DFB-D774-7A0B-B5992F3F4897}"/>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4DE1BBAF-2F1E-D139-FD61-B2179700B049}"/>
              </a:ext>
            </a:extLst>
          </p:cNvPr>
          <p:cNvGrpSpPr/>
          <p:nvPr/>
        </p:nvGrpSpPr>
        <p:grpSpPr>
          <a:xfrm>
            <a:off x="7318446" y="5243563"/>
            <a:ext cx="407884" cy="1094374"/>
            <a:chOff x="4730037" y="2557277"/>
            <a:chExt cx="993254" cy="2664952"/>
          </a:xfrm>
          <a:noFill/>
        </p:grpSpPr>
        <p:sp>
          <p:nvSpPr>
            <p:cNvPr id="47" name="Freeform 31">
              <a:extLst>
                <a:ext uri="{FF2B5EF4-FFF2-40B4-BE49-F238E27FC236}">
                  <a16:creationId xmlns:a16="http://schemas.microsoft.com/office/drawing/2014/main" id="{AAAF00DF-7084-62AB-785E-B25390D52E8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A1ABBED-988F-38BB-E898-9B368E891B89}"/>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FB22EFF-22D6-3082-5213-00695CE5D095}"/>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0F0A7F4C-C557-5469-2109-AF792F5A9325}"/>
              </a:ext>
            </a:extLst>
          </p:cNvPr>
          <p:cNvGrpSpPr/>
          <p:nvPr/>
        </p:nvGrpSpPr>
        <p:grpSpPr>
          <a:xfrm>
            <a:off x="8253710" y="5243563"/>
            <a:ext cx="407884" cy="1094374"/>
            <a:chOff x="4730037" y="2557277"/>
            <a:chExt cx="993254" cy="2664952"/>
          </a:xfrm>
          <a:noFill/>
        </p:grpSpPr>
        <p:sp>
          <p:nvSpPr>
            <p:cNvPr id="51" name="Freeform 35">
              <a:extLst>
                <a:ext uri="{FF2B5EF4-FFF2-40B4-BE49-F238E27FC236}">
                  <a16:creationId xmlns:a16="http://schemas.microsoft.com/office/drawing/2014/main" id="{AF4B1820-86AF-3A00-5FF0-94B180258362}"/>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3418046E-7F5B-6AFE-E73C-141E5509066F}"/>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887A43D-CE4B-19DE-ACF0-8D2D15567B0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B9B8A4F6-1E02-7DBE-43DB-FAEC9C43FE1E}"/>
              </a:ext>
            </a:extLst>
          </p:cNvPr>
          <p:cNvGrpSpPr/>
          <p:nvPr/>
        </p:nvGrpSpPr>
        <p:grpSpPr>
          <a:xfrm>
            <a:off x="9188974" y="5243563"/>
            <a:ext cx="407884" cy="1094374"/>
            <a:chOff x="4730037" y="2557277"/>
            <a:chExt cx="993254" cy="2664952"/>
          </a:xfrm>
          <a:noFill/>
        </p:grpSpPr>
        <p:sp>
          <p:nvSpPr>
            <p:cNvPr id="55" name="Freeform 39">
              <a:extLst>
                <a:ext uri="{FF2B5EF4-FFF2-40B4-BE49-F238E27FC236}">
                  <a16:creationId xmlns:a16="http://schemas.microsoft.com/office/drawing/2014/main" id="{D3BC6384-DD80-D3D5-65EC-0F8D9D58ADA3}"/>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3E44A63-8334-CF4A-6BB8-CFB08372FDE7}"/>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D4973F-90F1-C20F-1950-93501A694AF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2F4E483-58CA-A6C4-58F0-22F124F24A23}"/>
              </a:ext>
            </a:extLst>
          </p:cNvPr>
          <p:cNvGrpSpPr/>
          <p:nvPr/>
        </p:nvGrpSpPr>
        <p:grpSpPr>
          <a:xfrm>
            <a:off x="10124238" y="5243563"/>
            <a:ext cx="407884" cy="1094374"/>
            <a:chOff x="4730037" y="2557277"/>
            <a:chExt cx="993254" cy="2664952"/>
          </a:xfrm>
          <a:noFill/>
        </p:grpSpPr>
        <p:sp>
          <p:nvSpPr>
            <p:cNvPr id="59" name="Freeform 43">
              <a:extLst>
                <a:ext uri="{FF2B5EF4-FFF2-40B4-BE49-F238E27FC236}">
                  <a16:creationId xmlns:a16="http://schemas.microsoft.com/office/drawing/2014/main" id="{18CD7B39-65A6-A75F-A94E-25E91963F54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0A37A85F-585E-7C45-9727-A32FDB0FC4E8}"/>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191A6168-5838-2FB4-975A-FBA8B86BCEC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0A15D467-DF8B-749C-A718-75F781378E21}"/>
              </a:ext>
            </a:extLst>
          </p:cNvPr>
          <p:cNvGrpSpPr/>
          <p:nvPr/>
        </p:nvGrpSpPr>
        <p:grpSpPr>
          <a:xfrm>
            <a:off x="11059499" y="5243563"/>
            <a:ext cx="407884" cy="1094374"/>
            <a:chOff x="4730037" y="2557277"/>
            <a:chExt cx="993254" cy="2664952"/>
          </a:xfrm>
          <a:noFill/>
        </p:grpSpPr>
        <p:sp>
          <p:nvSpPr>
            <p:cNvPr id="63" name="Freeform 47">
              <a:extLst>
                <a:ext uri="{FF2B5EF4-FFF2-40B4-BE49-F238E27FC236}">
                  <a16:creationId xmlns:a16="http://schemas.microsoft.com/office/drawing/2014/main" id="{03EA1A19-54E5-8AF2-BB25-8FCEDE494A26}"/>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FCD1EF1B-FA2A-AB37-2A9A-372268E18EB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A18FFFF7-65BF-F046-3A5E-A06AB001C2B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TextBox 65">
            <a:extLst>
              <a:ext uri="{FF2B5EF4-FFF2-40B4-BE49-F238E27FC236}">
                <a16:creationId xmlns:a16="http://schemas.microsoft.com/office/drawing/2014/main" id="{89C41220-1F42-44FD-A80E-75E15CBD0ECB}"/>
              </a:ext>
            </a:extLst>
          </p:cNvPr>
          <p:cNvSpPr txBox="1"/>
          <p:nvPr/>
        </p:nvSpPr>
        <p:spPr>
          <a:xfrm>
            <a:off x="406666" y="5000381"/>
            <a:ext cx="19641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Sample Matrix</a:t>
            </a:r>
          </a:p>
        </p:txBody>
      </p:sp>
      <p:grpSp>
        <p:nvGrpSpPr>
          <p:cNvPr id="67" name="Group 66">
            <a:extLst>
              <a:ext uri="{FF2B5EF4-FFF2-40B4-BE49-F238E27FC236}">
                <a16:creationId xmlns:a16="http://schemas.microsoft.com/office/drawing/2014/main" id="{EBA974C1-D7B6-6B46-39DA-2C55A0E7AACB}"/>
              </a:ext>
            </a:extLst>
          </p:cNvPr>
          <p:cNvGrpSpPr/>
          <p:nvPr/>
        </p:nvGrpSpPr>
        <p:grpSpPr>
          <a:xfrm>
            <a:off x="132116" y="4944516"/>
            <a:ext cx="250543" cy="673369"/>
            <a:chOff x="192466" y="1393070"/>
            <a:chExt cx="407884" cy="1096245"/>
          </a:xfrm>
        </p:grpSpPr>
        <p:sp>
          <p:nvSpPr>
            <p:cNvPr id="68" name="Freeform 98">
              <a:extLst>
                <a:ext uri="{FF2B5EF4-FFF2-40B4-BE49-F238E27FC236}">
                  <a16:creationId xmlns:a16="http://schemas.microsoft.com/office/drawing/2014/main" id="{415EA8EC-7813-DD7B-11ED-7A60F6D5729D}"/>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FDE2A05D-D5ED-ACDF-7EE0-ABC4807F5DB7}"/>
                </a:ext>
              </a:extLst>
            </p:cNvPr>
            <p:cNvGrpSpPr/>
            <p:nvPr/>
          </p:nvGrpSpPr>
          <p:grpSpPr>
            <a:xfrm>
              <a:off x="192466" y="1393070"/>
              <a:ext cx="407884" cy="1094374"/>
              <a:chOff x="4730037" y="2557277"/>
              <a:chExt cx="993254" cy="2664952"/>
            </a:xfrm>
            <a:noFill/>
          </p:grpSpPr>
          <p:sp>
            <p:nvSpPr>
              <p:cNvPr id="70" name="Freeform 100">
                <a:extLst>
                  <a:ext uri="{FF2B5EF4-FFF2-40B4-BE49-F238E27FC236}">
                    <a16:creationId xmlns:a16="http://schemas.microsoft.com/office/drawing/2014/main" id="{FB6EAD62-2F9F-8372-D999-66F1899C86E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9EF10CD-A7B5-99DA-A95D-18E154B429A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4675DCB-BDA0-FD63-21B5-151216B78A4C}"/>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3" name="TextBox 72">
            <a:extLst>
              <a:ext uri="{FF2B5EF4-FFF2-40B4-BE49-F238E27FC236}">
                <a16:creationId xmlns:a16="http://schemas.microsoft.com/office/drawing/2014/main" id="{4FD79487-23E8-F526-F67C-642AA5F72AB9}"/>
              </a:ext>
            </a:extLst>
          </p:cNvPr>
          <p:cNvSpPr txBox="1"/>
          <p:nvPr/>
        </p:nvSpPr>
        <p:spPr>
          <a:xfrm>
            <a:off x="406666" y="6075272"/>
            <a:ext cx="22122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Matched matrix</a:t>
            </a:r>
          </a:p>
        </p:txBody>
      </p:sp>
      <p:grpSp>
        <p:nvGrpSpPr>
          <p:cNvPr id="74" name="Group 73">
            <a:extLst>
              <a:ext uri="{FF2B5EF4-FFF2-40B4-BE49-F238E27FC236}">
                <a16:creationId xmlns:a16="http://schemas.microsoft.com/office/drawing/2014/main" id="{E71A6261-5CEC-AC68-3AAF-11D4C9A59DDE}"/>
              </a:ext>
            </a:extLst>
          </p:cNvPr>
          <p:cNvGrpSpPr/>
          <p:nvPr/>
        </p:nvGrpSpPr>
        <p:grpSpPr>
          <a:xfrm>
            <a:off x="114511" y="5956381"/>
            <a:ext cx="250543" cy="673369"/>
            <a:chOff x="192466" y="1393070"/>
            <a:chExt cx="407884" cy="1096245"/>
          </a:xfrm>
        </p:grpSpPr>
        <p:sp>
          <p:nvSpPr>
            <p:cNvPr id="75" name="Freeform 116">
              <a:extLst>
                <a:ext uri="{FF2B5EF4-FFF2-40B4-BE49-F238E27FC236}">
                  <a16:creationId xmlns:a16="http://schemas.microsoft.com/office/drawing/2014/main" id="{85B8CAE3-B204-4538-C48A-3DD3CF1A4DC5}"/>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BD29237B-3DFC-CBEB-A33E-B61F89A822BA}"/>
                </a:ext>
              </a:extLst>
            </p:cNvPr>
            <p:cNvGrpSpPr/>
            <p:nvPr/>
          </p:nvGrpSpPr>
          <p:grpSpPr>
            <a:xfrm>
              <a:off x="192466" y="1393070"/>
              <a:ext cx="407884" cy="1094374"/>
              <a:chOff x="4730037" y="2557277"/>
              <a:chExt cx="993254" cy="2664952"/>
            </a:xfrm>
            <a:noFill/>
          </p:grpSpPr>
          <p:sp>
            <p:nvSpPr>
              <p:cNvPr id="77" name="Freeform 118">
                <a:extLst>
                  <a:ext uri="{FF2B5EF4-FFF2-40B4-BE49-F238E27FC236}">
                    <a16:creationId xmlns:a16="http://schemas.microsoft.com/office/drawing/2014/main" id="{87853692-C5FC-B55E-4432-8E308B50AE09}"/>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99E277F-09CC-568D-67FA-AC862868D40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10FEDDE-6882-18B1-E048-30548DE2C14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cxnSp>
        <p:nvCxnSpPr>
          <p:cNvPr id="2" name="Straight Connector 1">
            <a:extLst>
              <a:ext uri="{FF2B5EF4-FFF2-40B4-BE49-F238E27FC236}">
                <a16:creationId xmlns:a16="http://schemas.microsoft.com/office/drawing/2014/main" id="{AAFFDF14-E7EB-A6B3-FAEC-CCACAA3535F0}"/>
              </a:ext>
            </a:extLst>
          </p:cNvPr>
          <p:cNvCxnSpPr>
            <a:cxnSpLocks/>
          </p:cNvCxnSpPr>
          <p:nvPr/>
        </p:nvCxnSpPr>
        <p:spPr>
          <a:xfrm>
            <a:off x="6213729" y="3598071"/>
            <a:ext cx="169502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88FC964-5368-17A7-FC3D-7B556F5BC119}"/>
              </a:ext>
            </a:extLst>
          </p:cNvPr>
          <p:cNvCxnSpPr>
            <a:cxnSpLocks/>
          </p:cNvCxnSpPr>
          <p:nvPr/>
        </p:nvCxnSpPr>
        <p:spPr>
          <a:xfrm>
            <a:off x="6213729" y="2956386"/>
            <a:ext cx="22885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6"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5ACD-06F7-6D15-87C7-D6E7CDF4E751}"/>
              </a:ext>
            </a:extLst>
          </p:cNvPr>
          <p:cNvSpPr>
            <a:spLocks noGrp="1"/>
          </p:cNvSpPr>
          <p:nvPr>
            <p:ph type="title"/>
          </p:nvPr>
        </p:nvSpPr>
        <p:spPr>
          <a:xfrm>
            <a:off x="838200" y="106859"/>
            <a:ext cx="10515600" cy="1325563"/>
          </a:xfrm>
        </p:spPr>
        <p:txBody>
          <a:bodyPr/>
          <a:lstStyle/>
          <a:p>
            <a:r>
              <a:rPr lang="en-US" dirty="0"/>
              <a:t>Conclusions</a:t>
            </a:r>
          </a:p>
        </p:txBody>
      </p:sp>
      <p:sp>
        <p:nvSpPr>
          <p:cNvPr id="3" name="Content Placeholder 2">
            <a:extLst>
              <a:ext uri="{FF2B5EF4-FFF2-40B4-BE49-F238E27FC236}">
                <a16:creationId xmlns:a16="http://schemas.microsoft.com/office/drawing/2014/main" id="{8E739607-B83C-455A-AAFD-C54EB3577BED}"/>
              </a:ext>
            </a:extLst>
          </p:cNvPr>
          <p:cNvSpPr>
            <a:spLocks noGrp="1"/>
          </p:cNvSpPr>
          <p:nvPr>
            <p:ph idx="1"/>
          </p:nvPr>
        </p:nvSpPr>
        <p:spPr>
          <a:xfrm>
            <a:off x="838200" y="1432422"/>
            <a:ext cx="10515600" cy="5094021"/>
          </a:xfrm>
        </p:spPr>
        <p:txBody>
          <a:bodyPr>
            <a:normAutofit fontScale="92500" lnSpcReduction="10000"/>
          </a:bodyPr>
          <a:lstStyle/>
          <a:p>
            <a:r>
              <a:rPr lang="en-US"/>
              <a:t>Proteomics </a:t>
            </a:r>
            <a:r>
              <a:rPr lang="en-US" dirty="0"/>
              <a:t>is orders of magnitude more challenging than transcriptomics.</a:t>
            </a:r>
          </a:p>
          <a:p>
            <a:r>
              <a:rPr lang="en-US" dirty="0"/>
              <a:t>Methods used successfully for transcriptomics can’t scale 25,000x without substantial improvements in flow cells, a paradigm shift in </a:t>
            </a:r>
            <a:r>
              <a:rPr lang="en-US" dirty="0" err="1"/>
              <a:t>wideview</a:t>
            </a:r>
            <a:r>
              <a:rPr lang="en-US" dirty="0"/>
              <a:t> microscopy, incorporation of separations and solution based AGC methods, </a:t>
            </a:r>
            <a:r>
              <a:rPr lang="en-US" dirty="0" err="1"/>
              <a:t>etc</a:t>
            </a:r>
            <a:r>
              <a:rPr lang="en-US" dirty="0"/>
              <a:t>…</a:t>
            </a:r>
          </a:p>
          <a:p>
            <a:r>
              <a:rPr lang="en-US" dirty="0"/>
              <a:t>1 billion reads costs ~$10,000 by Illumina, whereas 1 billion peptide ions costs ~$100</a:t>
            </a:r>
          </a:p>
          <a:p>
            <a:r>
              <a:rPr lang="en-US" dirty="0"/>
              <a:t>Single molecule methods based on flow cells will require costly reagents that will have lot to lot variability</a:t>
            </a:r>
          </a:p>
          <a:p>
            <a:r>
              <a:rPr lang="en-US" dirty="0"/>
              <a:t>Nanopores only analyze 10</a:t>
            </a:r>
            <a:r>
              <a:rPr lang="en-US" baseline="30000" dirty="0"/>
              <a:t>7</a:t>
            </a:r>
            <a:r>
              <a:rPr lang="en-US" dirty="0"/>
              <a:t> nucleotides (2 days), require 1 million times more sample than analyzed</a:t>
            </a:r>
          </a:p>
          <a:p>
            <a:r>
              <a:rPr lang="en-US" b="1" i="1" dirty="0"/>
              <a:t>LC-MS/MS is substantially more efficient at counting peptides than Illumina, Oxford Nanopore, PacBio, </a:t>
            </a:r>
            <a:r>
              <a:rPr lang="en-US" b="1" i="1" dirty="0" err="1"/>
              <a:t>etc</a:t>
            </a:r>
            <a:r>
              <a:rPr lang="en-US" b="1" i="1" dirty="0"/>
              <a:t>… are at counting nucleotides.</a:t>
            </a:r>
          </a:p>
        </p:txBody>
      </p:sp>
    </p:spTree>
    <p:custDataLst>
      <p:tags r:id="rId1"/>
    </p:custDataLst>
    <p:extLst>
      <p:ext uri="{BB962C8B-B14F-4D97-AF65-F5344CB8AC3E}">
        <p14:creationId xmlns:p14="http://schemas.microsoft.com/office/powerpoint/2010/main" val="21611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10.xml><?xml version="1.0" encoding="utf-8"?>
<p:tagLst xmlns:a="http://schemas.openxmlformats.org/drawingml/2006/main" xmlns:r="http://schemas.openxmlformats.org/officeDocument/2006/relationships" xmlns:p="http://schemas.openxmlformats.org/presentationml/2006/main">
  <p:tag name="TIMING" val="|7.7|26.7|22.2|16.9|31.5|14.7"/>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TotalTime>
  <Words>2400</Words>
  <Application>Microsoft Office PowerPoint</Application>
  <PresentationFormat>Widescreen</PresentationFormat>
  <Paragraphs>245</Paragraphs>
  <Slides>35</Slides>
  <Notes>6</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AGaramondPro-Regular</vt:lpstr>
      <vt:lpstr>Arial</vt:lpstr>
      <vt:lpstr>AvenirLTStd-Heavy</vt:lpstr>
      <vt:lpstr>Calibri</vt:lpstr>
      <vt:lpstr>Calibri Light</vt:lpstr>
      <vt:lpstr>Cambria Math</vt:lpstr>
      <vt:lpstr>Corbel</vt:lpstr>
      <vt:lpstr>Courier New</vt:lpstr>
      <vt:lpstr>NexusSans</vt:lpstr>
      <vt:lpstr>Roboto</vt:lpstr>
      <vt:lpstr>STIXGeneral-Bold</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PowerPoint Presentation</vt:lpstr>
      <vt:lpstr>Comparison of Precision and Accuracy Between Olink and SomaScan</vt:lpstr>
      <vt:lpstr>Scatterplot of the percentage of participants with protein values above the LOD vs CV (log2 scale) on the Olink Explore HT</vt:lpstr>
      <vt:lpstr>PowerPoint Presentation</vt:lpstr>
      <vt:lpstr>Single-Molecule Protein Sequencing Methods</vt:lpstr>
      <vt:lpstr>Several Single Molecule Methods are Based on N-terminal Sequencing</vt:lpstr>
      <vt:lpstr>Single-molecule protein identification using multi-affinity protein binding reagents</vt:lpstr>
      <vt:lpstr>How much better do proteomics methods need to be?</vt:lpstr>
      <vt:lpstr>Why do RNA-Seq Methods Perform 100 reads for every mRNA molecule?</vt:lpstr>
      <vt:lpstr>Why do RNA-Seq Methods Perform 100 reads for every mRNA molecule?</vt:lpstr>
      <vt:lpstr>True assessment of LOD and LLOQ Requires Assessment of Background</vt:lpstr>
      <vt:lpstr>True assessment of LOD and LLOQ Requires Assessment of Background</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8</cp:revision>
  <dcterms:created xsi:type="dcterms:W3CDTF">2021-09-22T21:33:59Z</dcterms:created>
  <dcterms:modified xsi:type="dcterms:W3CDTF">2025-05-08T18:24:20Z</dcterms:modified>
</cp:coreProperties>
</file>